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6"/>
  </p:notesMasterIdLst>
  <p:sldIdLst>
    <p:sldId id="256" r:id="rId2"/>
    <p:sldId id="257" r:id="rId3"/>
    <p:sldId id="258" r:id="rId4"/>
    <p:sldId id="259" r:id="rId5"/>
    <p:sldId id="260" r:id="rId6"/>
    <p:sldId id="261" r:id="rId7"/>
    <p:sldId id="277" r:id="rId8"/>
    <p:sldId id="262" r:id="rId9"/>
    <p:sldId id="263" r:id="rId10"/>
    <p:sldId id="264" r:id="rId11"/>
    <p:sldId id="265" r:id="rId12"/>
    <p:sldId id="266" r:id="rId13"/>
    <p:sldId id="280" r:id="rId14"/>
    <p:sldId id="279" r:id="rId15"/>
    <p:sldId id="267" r:id="rId16"/>
    <p:sldId id="268" r:id="rId17"/>
    <p:sldId id="269" r:id="rId18"/>
    <p:sldId id="270" r:id="rId19"/>
    <p:sldId id="271" r:id="rId20"/>
    <p:sldId id="272" r:id="rId21"/>
    <p:sldId id="273" r:id="rId22"/>
    <p:sldId id="274" r:id="rId23"/>
    <p:sldId id="275" r:id="rId24"/>
    <p:sldId id="281" r:id="rId25"/>
    <p:sldId id="276" r:id="rId26"/>
    <p:sldId id="278" r:id="rId27"/>
    <p:sldId id="356" r:id="rId28"/>
    <p:sldId id="282"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22" r:id="rId63"/>
    <p:sldId id="327" r:id="rId64"/>
    <p:sldId id="328" r:id="rId65"/>
    <p:sldId id="326" r:id="rId66"/>
    <p:sldId id="324" r:id="rId67"/>
    <p:sldId id="323" r:id="rId68"/>
    <p:sldId id="329" r:id="rId69"/>
    <p:sldId id="334" r:id="rId70"/>
    <p:sldId id="333" r:id="rId71"/>
    <p:sldId id="332" r:id="rId72"/>
    <p:sldId id="331" r:id="rId73"/>
    <p:sldId id="330" r:id="rId74"/>
    <p:sldId id="338" r:id="rId75"/>
    <p:sldId id="339" r:id="rId76"/>
    <p:sldId id="342" r:id="rId77"/>
    <p:sldId id="341" r:id="rId78"/>
    <p:sldId id="340" r:id="rId79"/>
    <p:sldId id="337" r:id="rId80"/>
    <p:sldId id="336" r:id="rId81"/>
    <p:sldId id="346" r:id="rId82"/>
    <p:sldId id="345" r:id="rId83"/>
    <p:sldId id="344" r:id="rId84"/>
    <p:sldId id="353" r:id="rId85"/>
    <p:sldId id="352" r:id="rId86"/>
    <p:sldId id="351" r:id="rId87"/>
    <p:sldId id="350" r:id="rId88"/>
    <p:sldId id="349" r:id="rId89"/>
    <p:sldId id="348" r:id="rId90"/>
    <p:sldId id="283" r:id="rId91"/>
    <p:sldId id="354" r:id="rId92"/>
    <p:sldId id="355" r:id="rId93"/>
    <p:sldId id="284" r:id="rId94"/>
    <p:sldId id="285"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2" d="100"/>
          <a:sy n="72" d="100"/>
        </p:scale>
        <p:origin x="6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64518F-5489-4E12-9A2D-C998282614B7}" type="datetimeFigureOut">
              <a:rPr lang="en-US" smtClean="0"/>
              <a:t>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554B06-F144-4F1F-8E6D-D7A64DE5B5DC}" type="slidenum">
              <a:rPr lang="en-US" smtClean="0"/>
              <a:t>‹#›</a:t>
            </a:fld>
            <a:endParaRPr lang="en-US"/>
          </a:p>
        </p:txBody>
      </p:sp>
    </p:spTree>
    <p:extLst>
      <p:ext uri="{BB962C8B-B14F-4D97-AF65-F5344CB8AC3E}">
        <p14:creationId xmlns:p14="http://schemas.microsoft.com/office/powerpoint/2010/main" val="288747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E2EF2D-945A-41D8-BBBA-E883D428DF28}" type="slidenum">
              <a:rPr lang="sv-SE" altLang="en-US"/>
              <a:pPr/>
              <a:t>90</a:t>
            </a:fld>
            <a:endParaRPr lang="sv-SE" alt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16558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066F23-2845-43FB-80C2-C6841DCA722C}"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1F518-2011-493F-B49A-6C89BECDDCD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549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66F23-2845-43FB-80C2-C6841DCA722C}"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1F518-2011-493F-B49A-6C89BECDDCD9}" type="slidenum">
              <a:rPr lang="en-US" smtClean="0"/>
              <a:t>‹#›</a:t>
            </a:fld>
            <a:endParaRPr lang="en-US"/>
          </a:p>
        </p:txBody>
      </p:sp>
    </p:spTree>
    <p:extLst>
      <p:ext uri="{BB962C8B-B14F-4D97-AF65-F5344CB8AC3E}">
        <p14:creationId xmlns:p14="http://schemas.microsoft.com/office/powerpoint/2010/main" val="2411025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66F23-2845-43FB-80C2-C6841DCA722C}"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1F518-2011-493F-B49A-6C89BECDDCD9}" type="slidenum">
              <a:rPr lang="en-US" smtClean="0"/>
              <a:t>‹#›</a:t>
            </a:fld>
            <a:endParaRPr lang="en-US"/>
          </a:p>
        </p:txBody>
      </p:sp>
    </p:spTree>
    <p:extLst>
      <p:ext uri="{BB962C8B-B14F-4D97-AF65-F5344CB8AC3E}">
        <p14:creationId xmlns:p14="http://schemas.microsoft.com/office/powerpoint/2010/main" val="2684278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66F23-2845-43FB-80C2-C6841DCA722C}"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1F518-2011-493F-B49A-6C89BECDDCD9}" type="slidenum">
              <a:rPr lang="en-US" smtClean="0"/>
              <a:t>‹#›</a:t>
            </a:fld>
            <a:endParaRPr lang="en-US"/>
          </a:p>
        </p:txBody>
      </p:sp>
    </p:spTree>
    <p:extLst>
      <p:ext uri="{BB962C8B-B14F-4D97-AF65-F5344CB8AC3E}">
        <p14:creationId xmlns:p14="http://schemas.microsoft.com/office/powerpoint/2010/main" val="3985539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066F23-2845-43FB-80C2-C6841DCA722C}"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1F518-2011-493F-B49A-6C89BECDDCD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788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066F23-2845-43FB-80C2-C6841DCA722C}" type="datetimeFigureOut">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61F518-2011-493F-B49A-6C89BECDDCD9}" type="slidenum">
              <a:rPr lang="en-US" smtClean="0"/>
              <a:t>‹#›</a:t>
            </a:fld>
            <a:endParaRPr lang="en-US"/>
          </a:p>
        </p:txBody>
      </p:sp>
    </p:spTree>
    <p:extLst>
      <p:ext uri="{BB962C8B-B14F-4D97-AF65-F5344CB8AC3E}">
        <p14:creationId xmlns:p14="http://schemas.microsoft.com/office/powerpoint/2010/main" val="2237889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066F23-2845-43FB-80C2-C6841DCA722C}" type="datetimeFigureOut">
              <a:rPr lang="en-US" smtClean="0"/>
              <a:t>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61F518-2011-493F-B49A-6C89BECDDCD9}" type="slidenum">
              <a:rPr lang="en-US" smtClean="0"/>
              <a:t>‹#›</a:t>
            </a:fld>
            <a:endParaRPr lang="en-US"/>
          </a:p>
        </p:txBody>
      </p:sp>
    </p:spTree>
    <p:extLst>
      <p:ext uri="{BB962C8B-B14F-4D97-AF65-F5344CB8AC3E}">
        <p14:creationId xmlns:p14="http://schemas.microsoft.com/office/powerpoint/2010/main" val="3026113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066F23-2845-43FB-80C2-C6841DCA722C}" type="datetimeFigureOut">
              <a:rPr lang="en-US" smtClean="0"/>
              <a:t>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61F518-2011-493F-B49A-6C89BECDDCD9}" type="slidenum">
              <a:rPr lang="en-US" smtClean="0"/>
              <a:t>‹#›</a:t>
            </a:fld>
            <a:endParaRPr lang="en-US"/>
          </a:p>
        </p:txBody>
      </p:sp>
    </p:spTree>
    <p:extLst>
      <p:ext uri="{BB962C8B-B14F-4D97-AF65-F5344CB8AC3E}">
        <p14:creationId xmlns:p14="http://schemas.microsoft.com/office/powerpoint/2010/main" val="3432137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F066F23-2845-43FB-80C2-C6841DCA722C}" type="datetimeFigureOut">
              <a:rPr lang="en-US" smtClean="0"/>
              <a:t>1/29/2021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761F518-2011-493F-B49A-6C89BECDDCD9}" type="slidenum">
              <a:rPr lang="en-US" smtClean="0"/>
              <a:t>‹#›</a:t>
            </a:fld>
            <a:endParaRPr lang="en-US"/>
          </a:p>
        </p:txBody>
      </p:sp>
    </p:spTree>
    <p:extLst>
      <p:ext uri="{BB962C8B-B14F-4D97-AF65-F5344CB8AC3E}">
        <p14:creationId xmlns:p14="http://schemas.microsoft.com/office/powerpoint/2010/main" val="3100207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F066F23-2845-43FB-80C2-C6841DCA722C}" type="datetimeFigureOut">
              <a:rPr lang="en-US" smtClean="0"/>
              <a:t>1/29/2021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761F518-2011-493F-B49A-6C89BECDDCD9}" type="slidenum">
              <a:rPr lang="en-US" smtClean="0"/>
              <a:t>‹#›</a:t>
            </a:fld>
            <a:endParaRPr lang="en-US"/>
          </a:p>
        </p:txBody>
      </p:sp>
    </p:spTree>
    <p:extLst>
      <p:ext uri="{BB962C8B-B14F-4D97-AF65-F5344CB8AC3E}">
        <p14:creationId xmlns:p14="http://schemas.microsoft.com/office/powerpoint/2010/main" val="31151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066F23-2845-43FB-80C2-C6841DCA722C}" type="datetimeFigureOut">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61F518-2011-493F-B49A-6C89BECDDCD9}" type="slidenum">
              <a:rPr lang="en-US" smtClean="0"/>
              <a:t>‹#›</a:t>
            </a:fld>
            <a:endParaRPr lang="en-US"/>
          </a:p>
        </p:txBody>
      </p:sp>
    </p:spTree>
    <p:extLst>
      <p:ext uri="{BB962C8B-B14F-4D97-AF65-F5344CB8AC3E}">
        <p14:creationId xmlns:p14="http://schemas.microsoft.com/office/powerpoint/2010/main" val="337689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F066F23-2845-43FB-80C2-C6841DCA722C}" type="datetimeFigureOut">
              <a:rPr lang="en-US" smtClean="0"/>
              <a:t>1/29/2021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761F518-2011-493F-B49A-6C89BECDDCD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15553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cikit-learn.org/stable/modules/naive_bayes.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datacamp.com/community/tutorials/naive-bayes-scikit-learn" TargetMode="External"/><Relationship Id="rId2" Type="http://schemas.openxmlformats.org/officeDocument/2006/relationships/hyperlink" Target="https://github.com/2796gaurav/Naive-bayes-explained/tree/master/Naive%20bayes" TargetMode="External"/><Relationship Id="rId1" Type="http://schemas.openxmlformats.org/officeDocument/2006/relationships/slideLayout" Target="../slideLayouts/slideLayout2.xml"/><Relationship Id="rId5" Type="http://schemas.openxmlformats.org/officeDocument/2006/relationships/hyperlink" Target="https://towardsdatascience.com/comparing-a-variety-of-naive-bayes-classification-algorithms-fc5fa298379e" TargetMode="External"/><Relationship Id="rId4" Type="http://schemas.openxmlformats.org/officeDocument/2006/relationships/hyperlink" Target="https://chrisalbon.com/machine_learning/naive_bayes/multinomial_naive_bayes_classifier/"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intellipaat.com/blog/data-science-apriori-algorithm/" TargetMode="External"/><Relationship Id="rId2" Type="http://schemas.openxmlformats.org/officeDocument/2006/relationships/hyperlink" Target="https://medium.com/@notesharsha/market-basket-analysis-sneaky-psychology-of-supermarkets-simple-guide-using-python-eacfd33cc882" TargetMode="External"/><Relationship Id="rId1" Type="http://schemas.openxmlformats.org/officeDocument/2006/relationships/slideLayout" Target="../slideLayouts/slideLayout2.xml"/><Relationship Id="rId4" Type="http://schemas.openxmlformats.org/officeDocument/2006/relationships/hyperlink" Target="https://pbpython.com/market-basket-analysis.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hyperlink" Target="http://w1.500.telia.com/~u50015076/strv_104.html" TargetMode="External"/><Relationship Id="rId7" Type="http://schemas.openxmlformats.org/officeDocument/2006/relationships/hyperlink" Target="http://w1.500.telia.com/~u50015076/strv_103.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hyperlink" Target="http://w1.500.telia.com/~u50015076/strv_121.html" TargetMode="External"/><Relationship Id="rId10" Type="http://schemas.openxmlformats.org/officeDocument/2006/relationships/image" Target="../media/image70.jpeg"/><Relationship Id="rId4" Type="http://schemas.openxmlformats.org/officeDocument/2006/relationships/image" Target="../media/image67.jpeg"/><Relationship Id="rId9" Type="http://schemas.openxmlformats.org/officeDocument/2006/relationships/hyperlink" Target="http://w1.500.telia.com/~u50015076/strv_122.html"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www.kaggle.com/halien/simple-image-classifer-with-svm" TargetMode="External"/><Relationship Id="rId2" Type="http://schemas.openxmlformats.org/officeDocument/2006/relationships/hyperlink" Target="https://www.datacamp.com/community/tutorials/svm-classification-scikit-learn-python" TargetMode="External"/><Relationship Id="rId1" Type="http://schemas.openxmlformats.org/officeDocument/2006/relationships/slideLayout" Target="../slideLayouts/slideLayout2.xml"/><Relationship Id="rId5" Type="http://schemas.openxmlformats.org/officeDocument/2006/relationships/hyperlink" Target="https://kapernikov.com/tutorial-image-classification-with-scikit-learn/" TargetMode="External"/><Relationship Id="rId4" Type="http://schemas.openxmlformats.org/officeDocument/2006/relationships/hyperlink" Target="https://github.com/whimian/SVM-Image-Classification"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Naïve Bayes &amp; SVM</a:t>
            </a:r>
          </a:p>
        </p:txBody>
      </p:sp>
      <p:sp>
        <p:nvSpPr>
          <p:cNvPr id="3" name="Subtitle 2"/>
          <p:cNvSpPr>
            <a:spLocks noGrp="1"/>
          </p:cNvSpPr>
          <p:nvPr>
            <p:ph type="subTitle" idx="1"/>
          </p:nvPr>
        </p:nvSpPr>
        <p:spPr/>
        <p:txBody>
          <a:bodyPr/>
          <a:lstStyle/>
          <a:p>
            <a:r>
              <a:rPr lang="en-US" dirty="0"/>
              <a:t>Classification | Gaussian | Bernoulli | Kernel</a:t>
            </a:r>
          </a:p>
        </p:txBody>
      </p:sp>
    </p:spTree>
    <p:extLst>
      <p:ext uri="{BB962C8B-B14F-4D97-AF65-F5344CB8AC3E}">
        <p14:creationId xmlns:p14="http://schemas.microsoft.com/office/powerpoint/2010/main" val="3351645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Phase</a:t>
            </a:r>
          </a:p>
        </p:txBody>
      </p:sp>
      <p:pic>
        <p:nvPicPr>
          <p:cNvPr id="4" name="Picture 3"/>
          <p:cNvPicPr>
            <a:picLocks noChangeAspect="1"/>
          </p:cNvPicPr>
          <p:nvPr/>
        </p:nvPicPr>
        <p:blipFill rotWithShape="1">
          <a:blip r:embed="rId2"/>
          <a:srcRect l="35933" t="35018" r="22202" b="26556"/>
          <a:stretch/>
        </p:blipFill>
        <p:spPr>
          <a:xfrm>
            <a:off x="1991207" y="1856095"/>
            <a:ext cx="8270545" cy="4267955"/>
          </a:xfrm>
          <a:prstGeom prst="rect">
            <a:avLst/>
          </a:prstGeom>
        </p:spPr>
      </p:pic>
    </p:spTree>
    <p:extLst>
      <p:ext uri="{BB962C8B-B14F-4D97-AF65-F5344CB8AC3E}">
        <p14:creationId xmlns:p14="http://schemas.microsoft.com/office/powerpoint/2010/main" val="578153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Phase</a:t>
            </a:r>
          </a:p>
        </p:txBody>
      </p:sp>
      <p:pic>
        <p:nvPicPr>
          <p:cNvPr id="4" name="Picture 3"/>
          <p:cNvPicPr>
            <a:picLocks noChangeAspect="1"/>
          </p:cNvPicPr>
          <p:nvPr/>
        </p:nvPicPr>
        <p:blipFill rotWithShape="1">
          <a:blip r:embed="rId2"/>
          <a:srcRect l="37388" t="34022" r="23321" b="19388"/>
          <a:stretch/>
        </p:blipFill>
        <p:spPr>
          <a:xfrm>
            <a:off x="2538482" y="1801504"/>
            <a:ext cx="6714699" cy="4476466"/>
          </a:xfrm>
          <a:prstGeom prst="rect">
            <a:avLst/>
          </a:prstGeom>
        </p:spPr>
      </p:pic>
    </p:spTree>
    <p:extLst>
      <p:ext uri="{BB962C8B-B14F-4D97-AF65-F5344CB8AC3E}">
        <p14:creationId xmlns:p14="http://schemas.microsoft.com/office/powerpoint/2010/main" val="2984502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Rule</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MAP = Maximum A Posteriori</a:t>
            </a:r>
          </a:p>
          <a:p>
            <a:pPr>
              <a:buFont typeface="Wingdings" panose="05000000000000000000" pitchFamily="2" charset="2"/>
              <a:buChar char="Ø"/>
            </a:pPr>
            <a:r>
              <a:rPr lang="en-US" dirty="0"/>
              <a:t> Maximum a Posteriori or MAP for short is a Bayesian-based approach to estimating a distribution and model parameters that best explain an observed dataset.</a:t>
            </a:r>
          </a:p>
          <a:p>
            <a:pPr fontAlgn="base">
              <a:buFont typeface="Wingdings" panose="05000000000000000000" pitchFamily="2" charset="2"/>
              <a:buChar char="Ø"/>
            </a:pPr>
            <a:r>
              <a:rPr lang="en-US" dirty="0"/>
              <a:t> Maximum a Posteriori estimation is a probabilistic framework for solving the problem of density estimation.</a:t>
            </a:r>
          </a:p>
          <a:p>
            <a:pPr fontAlgn="base">
              <a:buFont typeface="Wingdings" panose="05000000000000000000" pitchFamily="2" charset="2"/>
              <a:buChar char="Ø"/>
            </a:pPr>
            <a:r>
              <a:rPr lang="en-US" dirty="0"/>
              <a:t> MAP involves calculating a conditional probability of observing the data given a model weighted by a prior probability or belief about the model.</a:t>
            </a:r>
          </a:p>
          <a:p>
            <a:pPr fontAlgn="base">
              <a:buFont typeface="Wingdings" panose="05000000000000000000" pitchFamily="2" charset="2"/>
              <a:buChar char="Ø"/>
            </a:pPr>
            <a:r>
              <a:rPr lang="en-US" dirty="0"/>
              <a:t> MAP provides an alternate probability framework to maximum likelihood estimation for machine learning.</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1005733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Zero Frequency Problem</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If categorical variable has a category (in test data set), which was not observed in training data set, then model will assign a 0 (zero) probability and will be unable to make a prediction. This is often known as Zero Frequency. </a:t>
            </a:r>
          </a:p>
          <a:p>
            <a:pPr>
              <a:buFont typeface="Wingdings" panose="05000000000000000000" pitchFamily="2" charset="2"/>
              <a:buChar char="Ø"/>
            </a:pPr>
            <a:r>
              <a:rPr lang="en-US" dirty="0"/>
              <a:t> To solve this, we can use the smoothing technique. One of the simplest smoothing techniques is called Laplace estimation.</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911198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NB</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b="1" u="sng" dirty="0">
                <a:hlinkClick r:id="rId2"/>
              </a:rPr>
              <a:t> Gaussian:</a:t>
            </a:r>
            <a:r>
              <a:rPr lang="en-US" b="1" dirty="0"/>
              <a:t> </a:t>
            </a:r>
            <a:r>
              <a:rPr lang="en-US" dirty="0"/>
              <a:t>It is used in classification and it assumes that features follow a normal distribution.</a:t>
            </a:r>
          </a:p>
          <a:p>
            <a:pPr>
              <a:buFont typeface="Wingdings" panose="05000000000000000000" pitchFamily="2" charset="2"/>
              <a:buChar char="Ø"/>
            </a:pPr>
            <a:endParaRPr lang="en-US" dirty="0"/>
          </a:p>
          <a:p>
            <a:pPr>
              <a:buFont typeface="Wingdings" panose="05000000000000000000" pitchFamily="2" charset="2"/>
              <a:buChar char="Ø"/>
            </a:pPr>
            <a:r>
              <a:rPr lang="en-US" b="1" u="sng" dirty="0">
                <a:hlinkClick r:id="rId2"/>
              </a:rPr>
              <a:t> Multinomial</a:t>
            </a:r>
            <a:r>
              <a:rPr lang="en-US" b="1" dirty="0"/>
              <a:t>: </a:t>
            </a:r>
            <a:r>
              <a:rPr lang="en-US" dirty="0"/>
              <a:t>It is used for discrete counts. For example, let’s say,  we have a text classification problem. Here we can consider Bernoulli trials which is one step further and instead of “word occurring in the document”, we have “count how often word occurs in the document”, you can think of it as “number of times outcome number </a:t>
            </a:r>
            <a:r>
              <a:rPr lang="en-US" dirty="0" err="1"/>
              <a:t>x_i</a:t>
            </a:r>
            <a:r>
              <a:rPr lang="en-US" dirty="0"/>
              <a:t> is observed over the n trials”.</a:t>
            </a:r>
          </a:p>
          <a:p>
            <a:pPr>
              <a:buFont typeface="Wingdings" panose="05000000000000000000" pitchFamily="2" charset="2"/>
              <a:buChar char="Ø"/>
            </a:pPr>
            <a:endParaRPr lang="en-US" dirty="0"/>
          </a:p>
          <a:p>
            <a:pPr>
              <a:buFont typeface="Wingdings" panose="05000000000000000000" pitchFamily="2" charset="2"/>
              <a:buChar char="Ø"/>
            </a:pPr>
            <a:r>
              <a:rPr lang="en-US" b="1" u="sng" dirty="0">
                <a:hlinkClick r:id="rId2"/>
              </a:rPr>
              <a:t> Bernoulli</a:t>
            </a:r>
            <a:r>
              <a:rPr lang="en-US" b="1" dirty="0"/>
              <a:t>: </a:t>
            </a:r>
            <a:r>
              <a:rPr lang="en-US" dirty="0"/>
              <a:t>The binomial model is useful if your feature vectors are binary (i.e. zeros and ones). One application would be text classification with ‘bag of words’ model where the 1s &amp; 0s are “word occurs in the document” and “word does not occur in the document” respectively.</a:t>
            </a:r>
          </a:p>
        </p:txBody>
      </p:sp>
    </p:spTree>
    <p:extLst>
      <p:ext uri="{BB962C8B-B14F-4D97-AF65-F5344CB8AC3E}">
        <p14:creationId xmlns:p14="http://schemas.microsoft.com/office/powerpoint/2010/main" val="2073239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a:t>
            </a:r>
          </a:p>
        </p:txBody>
      </p:sp>
      <p:sp>
        <p:nvSpPr>
          <p:cNvPr id="3" name="Content Placeholder 2"/>
          <p:cNvSpPr>
            <a:spLocks noGrp="1"/>
          </p:cNvSpPr>
          <p:nvPr>
            <p:ph idx="1"/>
          </p:nvPr>
        </p:nvSpPr>
        <p:spPr/>
        <p:txBody>
          <a:bodyPr/>
          <a:lstStyle/>
          <a:p>
            <a:pPr defTabSz="982251">
              <a:lnSpc>
                <a:spcPct val="120000"/>
              </a:lnSpc>
              <a:spcAft>
                <a:spcPts val="0"/>
              </a:spcAft>
              <a:buFont typeface="Wingdings" panose="05000000000000000000" pitchFamily="2" charset="2"/>
              <a:buChar char="Ø"/>
              <a:defRPr/>
            </a:pPr>
            <a:r>
              <a:rPr lang="en-US" dirty="0"/>
              <a:t> Naïve Bayes based on the independence assumption</a:t>
            </a:r>
          </a:p>
          <a:p>
            <a:pPr marL="922878" lvl="1" indent="-430776" defTabSz="982251">
              <a:lnSpc>
                <a:spcPct val="120000"/>
              </a:lnSpc>
              <a:spcAft>
                <a:spcPts val="0"/>
              </a:spcAft>
              <a:buFont typeface="Wingdings" panose="05000000000000000000" pitchFamily="2" charset="2"/>
              <a:buChar char="Ø"/>
              <a:defRPr/>
            </a:pPr>
            <a:r>
              <a:rPr lang="en-US" dirty="0"/>
              <a:t>Training is very easy and fast; just requiring considering each  attribute in each class separately</a:t>
            </a:r>
          </a:p>
          <a:p>
            <a:pPr marL="922878" lvl="1" indent="-430776" defTabSz="982251">
              <a:lnSpc>
                <a:spcPct val="120000"/>
              </a:lnSpc>
              <a:spcAft>
                <a:spcPts val="0"/>
              </a:spcAft>
              <a:buFont typeface="Wingdings" panose="05000000000000000000" pitchFamily="2" charset="2"/>
              <a:buChar char="Ø"/>
              <a:defRPr/>
            </a:pPr>
            <a:r>
              <a:rPr lang="en-US" dirty="0"/>
              <a:t>Test is straightforward; just looking up tables or calculating conditional probabilities with normal distributions </a:t>
            </a:r>
          </a:p>
          <a:p>
            <a:pPr marL="922878" lvl="1" indent="-430776" defTabSz="982251">
              <a:lnSpc>
                <a:spcPct val="120000"/>
              </a:lnSpc>
              <a:spcAft>
                <a:spcPts val="0"/>
              </a:spcAft>
              <a:buFont typeface="Wingdings" panose="05000000000000000000" pitchFamily="2" charset="2"/>
              <a:buChar char="Ø"/>
              <a:defRPr/>
            </a:pPr>
            <a:r>
              <a:rPr lang="en-US" dirty="0"/>
              <a:t>Works well with less data!</a:t>
            </a:r>
          </a:p>
          <a:p>
            <a:pPr defTabSz="982251">
              <a:lnSpc>
                <a:spcPct val="120000"/>
              </a:lnSpc>
              <a:spcAft>
                <a:spcPts val="0"/>
              </a:spcAft>
              <a:buFont typeface="Wingdings" panose="05000000000000000000" pitchFamily="2" charset="2"/>
              <a:buChar char="Ø"/>
              <a:defRPr/>
            </a:pPr>
            <a:r>
              <a:rPr lang="en-US" dirty="0"/>
              <a:t> A popular generative model</a:t>
            </a:r>
          </a:p>
          <a:p>
            <a:pPr marL="922878" lvl="1" indent="-430776" defTabSz="982251">
              <a:lnSpc>
                <a:spcPct val="120000"/>
              </a:lnSpc>
              <a:spcAft>
                <a:spcPts val="0"/>
              </a:spcAft>
              <a:buFont typeface="Wingdings" panose="05000000000000000000" pitchFamily="2" charset="2"/>
              <a:buChar char="Ø"/>
              <a:defRPr/>
            </a:pPr>
            <a:r>
              <a:rPr lang="en-US" dirty="0"/>
              <a:t>Performance competitive to most of state-of-the-art classifiers even in presence of violating independence assumption</a:t>
            </a:r>
          </a:p>
          <a:p>
            <a:pPr marL="922878" lvl="1" indent="-430776" defTabSz="982251">
              <a:lnSpc>
                <a:spcPct val="120000"/>
              </a:lnSpc>
              <a:spcAft>
                <a:spcPts val="0"/>
              </a:spcAft>
              <a:buFont typeface="Wingdings" panose="05000000000000000000" pitchFamily="2" charset="2"/>
              <a:buChar char="Ø"/>
              <a:defRPr/>
            </a:pPr>
            <a:r>
              <a:rPr lang="en-US" dirty="0"/>
              <a:t>Many successful applications, e.g., spam mail filtering</a:t>
            </a:r>
          </a:p>
          <a:p>
            <a:pPr marL="922878" lvl="1" indent="-430776" defTabSz="982251">
              <a:lnSpc>
                <a:spcPct val="120000"/>
              </a:lnSpc>
              <a:spcAft>
                <a:spcPts val="0"/>
              </a:spcAft>
              <a:buFont typeface="Wingdings" panose="05000000000000000000" pitchFamily="2" charset="2"/>
              <a:buChar char="Ø"/>
              <a:defRPr/>
            </a:pPr>
            <a:r>
              <a:rPr lang="en-GB" dirty="0"/>
              <a:t>A good candidate of a base learner in ensemble learning</a:t>
            </a:r>
            <a:endParaRPr lang="en-US" dirty="0"/>
          </a:p>
          <a:p>
            <a:pPr marL="0" indent="0">
              <a:buNone/>
            </a:pPr>
            <a:endParaRPr lang="en-US" dirty="0"/>
          </a:p>
        </p:txBody>
      </p:sp>
    </p:spTree>
    <p:extLst>
      <p:ext uri="{BB962C8B-B14F-4D97-AF65-F5344CB8AC3E}">
        <p14:creationId xmlns:p14="http://schemas.microsoft.com/office/powerpoint/2010/main" val="2552034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pic>
        <p:nvPicPr>
          <p:cNvPr id="4" name="Picture 3"/>
          <p:cNvPicPr>
            <a:picLocks noChangeAspect="1"/>
          </p:cNvPicPr>
          <p:nvPr/>
        </p:nvPicPr>
        <p:blipFill rotWithShape="1">
          <a:blip r:embed="rId2"/>
          <a:srcRect l="17351" t="35814" r="44925" b="20782"/>
          <a:stretch/>
        </p:blipFill>
        <p:spPr>
          <a:xfrm>
            <a:off x="1527184" y="1860188"/>
            <a:ext cx="6811598" cy="4406315"/>
          </a:xfrm>
          <a:prstGeom prst="rect">
            <a:avLst/>
          </a:prstGeom>
        </p:spPr>
      </p:pic>
    </p:spTree>
    <p:extLst>
      <p:ext uri="{BB962C8B-B14F-4D97-AF65-F5344CB8AC3E}">
        <p14:creationId xmlns:p14="http://schemas.microsoft.com/office/powerpoint/2010/main" val="1987793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Classification</a:t>
            </a:r>
          </a:p>
        </p:txBody>
      </p:sp>
      <p:pic>
        <p:nvPicPr>
          <p:cNvPr id="4" name="Picture 3"/>
          <p:cNvPicPr>
            <a:picLocks noChangeAspect="1"/>
          </p:cNvPicPr>
          <p:nvPr/>
        </p:nvPicPr>
        <p:blipFill rotWithShape="1">
          <a:blip r:embed="rId2"/>
          <a:srcRect l="17351" t="39398" r="54104" b="41886"/>
          <a:stretch/>
        </p:blipFill>
        <p:spPr>
          <a:xfrm>
            <a:off x="1228298" y="1965277"/>
            <a:ext cx="6034784" cy="2224586"/>
          </a:xfrm>
          <a:prstGeom prst="rect">
            <a:avLst/>
          </a:prstGeom>
        </p:spPr>
      </p:pic>
    </p:spTree>
    <p:extLst>
      <p:ext uri="{BB962C8B-B14F-4D97-AF65-F5344CB8AC3E}">
        <p14:creationId xmlns:p14="http://schemas.microsoft.com/office/powerpoint/2010/main" val="3668758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Text Classification</a:t>
            </a:r>
          </a:p>
        </p:txBody>
      </p:sp>
      <p:pic>
        <p:nvPicPr>
          <p:cNvPr id="4" name="Picture 3"/>
          <p:cNvPicPr>
            <a:picLocks noChangeAspect="1"/>
          </p:cNvPicPr>
          <p:nvPr/>
        </p:nvPicPr>
        <p:blipFill rotWithShape="1">
          <a:blip r:embed="rId2"/>
          <a:srcRect l="16902" t="34620" r="46269" b="22176"/>
          <a:stretch/>
        </p:blipFill>
        <p:spPr>
          <a:xfrm>
            <a:off x="1295173" y="1924334"/>
            <a:ext cx="6347573" cy="4186699"/>
          </a:xfrm>
          <a:prstGeom prst="rect">
            <a:avLst/>
          </a:prstGeom>
        </p:spPr>
      </p:pic>
    </p:spTree>
    <p:extLst>
      <p:ext uri="{BB962C8B-B14F-4D97-AF65-F5344CB8AC3E}">
        <p14:creationId xmlns:p14="http://schemas.microsoft.com/office/powerpoint/2010/main" val="699318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Approach</a:t>
            </a:r>
          </a:p>
        </p:txBody>
      </p:sp>
      <p:pic>
        <p:nvPicPr>
          <p:cNvPr id="4" name="Picture 3"/>
          <p:cNvPicPr>
            <a:picLocks noChangeAspect="1"/>
          </p:cNvPicPr>
          <p:nvPr/>
        </p:nvPicPr>
        <p:blipFill rotWithShape="1">
          <a:blip r:embed="rId2"/>
          <a:srcRect l="17239" t="36610" r="45485" b="22175"/>
          <a:stretch/>
        </p:blipFill>
        <p:spPr>
          <a:xfrm>
            <a:off x="1097280" y="1812422"/>
            <a:ext cx="7145968" cy="4442088"/>
          </a:xfrm>
          <a:prstGeom prst="rect">
            <a:avLst/>
          </a:prstGeom>
        </p:spPr>
      </p:pic>
    </p:spTree>
    <p:extLst>
      <p:ext uri="{BB962C8B-B14F-4D97-AF65-F5344CB8AC3E}">
        <p14:creationId xmlns:p14="http://schemas.microsoft.com/office/powerpoint/2010/main" val="932767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Theorem</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How does computers learn about humans?</a:t>
            </a:r>
          </a:p>
          <a:p>
            <a:pPr>
              <a:buFont typeface="Wingdings" panose="05000000000000000000" pitchFamily="2" charset="2"/>
              <a:buChar char="Ø"/>
            </a:pPr>
            <a:r>
              <a:rPr lang="en-US" dirty="0"/>
              <a:t> An internet search for "movie automatic shoe laces" brings up "Back to the future“.</a:t>
            </a:r>
          </a:p>
          <a:p>
            <a:pPr>
              <a:buFont typeface="Wingdings" panose="05000000000000000000" pitchFamily="2" charset="2"/>
              <a:buChar char="Ø"/>
            </a:pPr>
            <a:r>
              <a:rPr lang="en-US" dirty="0"/>
              <a:t> Has the search engine watched the movie? </a:t>
            </a:r>
          </a:p>
          <a:p>
            <a:pPr>
              <a:buFont typeface="Wingdings" panose="05000000000000000000" pitchFamily="2" charset="2"/>
              <a:buChar char="Ø"/>
            </a:pPr>
            <a:r>
              <a:rPr lang="en-US" dirty="0"/>
              <a:t> No, but it knows from lots of other searches what people are </a:t>
            </a:r>
            <a:r>
              <a:rPr lang="en-US" b="1" dirty="0"/>
              <a:t>probably</a:t>
            </a:r>
            <a:r>
              <a:rPr lang="en-US" dirty="0"/>
              <a:t> looking for.</a:t>
            </a:r>
          </a:p>
          <a:p>
            <a:pPr>
              <a:buFont typeface="Wingdings" panose="05000000000000000000" pitchFamily="2" charset="2"/>
              <a:buChar char="Ø"/>
            </a:pPr>
            <a:r>
              <a:rPr lang="en-US" dirty="0"/>
              <a:t> And it calculates that probability using Bayes' Theorem.</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3635730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Text: List of Words</a:t>
            </a:r>
          </a:p>
        </p:txBody>
      </p:sp>
      <p:pic>
        <p:nvPicPr>
          <p:cNvPr id="4" name="Picture 3"/>
          <p:cNvPicPr>
            <a:picLocks noChangeAspect="1"/>
          </p:cNvPicPr>
          <p:nvPr/>
        </p:nvPicPr>
        <p:blipFill rotWithShape="1">
          <a:blip r:embed="rId2"/>
          <a:srcRect l="17463" t="33425" r="48619" b="23370"/>
          <a:stretch/>
        </p:blipFill>
        <p:spPr>
          <a:xfrm>
            <a:off x="3048909" y="1883391"/>
            <a:ext cx="6155141" cy="4408138"/>
          </a:xfrm>
          <a:prstGeom prst="rect">
            <a:avLst/>
          </a:prstGeom>
        </p:spPr>
      </p:pic>
    </p:spTree>
    <p:extLst>
      <p:ext uri="{BB962C8B-B14F-4D97-AF65-F5344CB8AC3E}">
        <p14:creationId xmlns:p14="http://schemas.microsoft.com/office/powerpoint/2010/main" val="125616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Classification</a:t>
            </a:r>
          </a:p>
        </p:txBody>
      </p:sp>
      <p:pic>
        <p:nvPicPr>
          <p:cNvPr id="4" name="Picture 3"/>
          <p:cNvPicPr>
            <a:picLocks noChangeAspect="1"/>
          </p:cNvPicPr>
          <p:nvPr/>
        </p:nvPicPr>
        <p:blipFill rotWithShape="1">
          <a:blip r:embed="rId2"/>
          <a:srcRect l="17239" t="44175" r="49179" b="26357"/>
          <a:stretch/>
        </p:blipFill>
        <p:spPr>
          <a:xfrm>
            <a:off x="1637730" y="1897039"/>
            <a:ext cx="8038533" cy="3965676"/>
          </a:xfrm>
          <a:prstGeom prst="rect">
            <a:avLst/>
          </a:prstGeom>
        </p:spPr>
      </p:pic>
    </p:spTree>
    <p:extLst>
      <p:ext uri="{BB962C8B-B14F-4D97-AF65-F5344CB8AC3E}">
        <p14:creationId xmlns:p14="http://schemas.microsoft.com/office/powerpoint/2010/main" val="3189748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Picture 3"/>
          <p:cNvPicPr>
            <a:picLocks noChangeAspect="1"/>
          </p:cNvPicPr>
          <p:nvPr/>
        </p:nvPicPr>
        <p:blipFill rotWithShape="1">
          <a:blip r:embed="rId2"/>
          <a:srcRect l="16903" t="34221" r="43246" b="27153"/>
          <a:stretch/>
        </p:blipFill>
        <p:spPr>
          <a:xfrm>
            <a:off x="1678674" y="1924336"/>
            <a:ext cx="7970293" cy="4343362"/>
          </a:xfrm>
          <a:prstGeom prst="rect">
            <a:avLst/>
          </a:prstGeom>
        </p:spPr>
      </p:pic>
      <p:sp>
        <p:nvSpPr>
          <p:cNvPr id="3" name="Rectangle 2">
            <a:extLst>
              <a:ext uri="{FF2B5EF4-FFF2-40B4-BE49-F238E27FC236}">
                <a16:creationId xmlns:a16="http://schemas.microsoft.com/office/drawing/2014/main" id="{0E7748B0-0F24-4B8E-B42A-529EFAD6B0A9}"/>
              </a:ext>
            </a:extLst>
          </p:cNvPr>
          <p:cNvSpPr/>
          <p:nvPr/>
        </p:nvSpPr>
        <p:spPr>
          <a:xfrm>
            <a:off x="5049078" y="4306957"/>
            <a:ext cx="5102087" cy="1815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277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Picture 3"/>
          <p:cNvPicPr>
            <a:picLocks noChangeAspect="1"/>
          </p:cNvPicPr>
          <p:nvPr/>
        </p:nvPicPr>
        <p:blipFill rotWithShape="1">
          <a:blip r:embed="rId2"/>
          <a:srcRect l="18694" t="36610" r="44030" b="23569"/>
          <a:stretch/>
        </p:blipFill>
        <p:spPr>
          <a:xfrm>
            <a:off x="2563731" y="1897038"/>
            <a:ext cx="7125497" cy="4279577"/>
          </a:xfrm>
          <a:prstGeom prst="rect">
            <a:avLst/>
          </a:prstGeom>
        </p:spPr>
      </p:pic>
    </p:spTree>
    <p:extLst>
      <p:ext uri="{BB962C8B-B14F-4D97-AF65-F5344CB8AC3E}">
        <p14:creationId xmlns:p14="http://schemas.microsoft.com/office/powerpoint/2010/main" val="389835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Results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F1 score should be as close to 1 as possible</a:t>
            </a:r>
          </a:p>
          <a:p>
            <a:pPr>
              <a:buFont typeface="Wingdings" panose="05000000000000000000" pitchFamily="2" charset="2"/>
              <a:buChar char="Ø"/>
            </a:pPr>
            <a:r>
              <a:rPr lang="en-US" dirty="0"/>
              <a:t> Kappa Value (</a:t>
            </a:r>
            <a:r>
              <a:rPr lang="en-US" dirty="0" err="1"/>
              <a:t>cohen_kappa_score</a:t>
            </a:r>
            <a:r>
              <a:rPr lang="en-US" dirty="0"/>
              <a:t>) should be at least 0.9</a:t>
            </a:r>
          </a:p>
          <a:p>
            <a:pPr>
              <a:buFont typeface="Wingdings" panose="05000000000000000000" pitchFamily="2" charset="2"/>
              <a:buChar char="Ø"/>
            </a:pPr>
            <a:r>
              <a:rPr lang="en-US" dirty="0"/>
              <a:t> Precision and Recall</a:t>
            </a:r>
          </a:p>
          <a:p>
            <a:pPr>
              <a:buFont typeface="Wingdings" panose="05000000000000000000" pitchFamily="2" charset="2"/>
              <a:buChar char="Ø"/>
            </a:pPr>
            <a:r>
              <a:rPr lang="en-US" dirty="0"/>
              <a:t> Accuracy via confusion matrix</a:t>
            </a:r>
          </a:p>
        </p:txBody>
      </p:sp>
    </p:spTree>
    <p:extLst>
      <p:ext uri="{BB962C8B-B14F-4D97-AF65-F5344CB8AC3E}">
        <p14:creationId xmlns:p14="http://schemas.microsoft.com/office/powerpoint/2010/main" val="1738662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to improve NB model</a:t>
            </a:r>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Ø"/>
            </a:pPr>
            <a:r>
              <a:rPr lang="en-US" dirty="0"/>
              <a:t> If continuous features do not have normal distribution, we should use transformation or different methods to convert it in normal distribution.</a:t>
            </a:r>
          </a:p>
          <a:p>
            <a:pPr>
              <a:buFont typeface="Wingdings" panose="05000000000000000000" pitchFamily="2" charset="2"/>
              <a:buChar char="Ø"/>
            </a:pPr>
            <a:r>
              <a:rPr lang="en-US" dirty="0"/>
              <a:t> If test data set has zero frequency issue, apply smoothing techniques “Laplace Smoothing” to predict the class of test data set.</a:t>
            </a:r>
          </a:p>
          <a:p>
            <a:pPr>
              <a:buFont typeface="Wingdings" panose="05000000000000000000" pitchFamily="2" charset="2"/>
              <a:buChar char="Ø"/>
            </a:pPr>
            <a:r>
              <a:rPr lang="en-US" dirty="0"/>
              <a:t> Remove correlated features, as the highly correlated features are voted twice in the model and it can lead to over inflating importance.</a:t>
            </a:r>
          </a:p>
          <a:p>
            <a:pPr>
              <a:buFont typeface="Wingdings" panose="05000000000000000000" pitchFamily="2" charset="2"/>
              <a:buChar char="Ø"/>
            </a:pPr>
            <a:r>
              <a:rPr lang="en-US" dirty="0"/>
              <a:t> Naive Bayes classifiers has limited options for parameter tuning like alpha=1 for smoothing, </a:t>
            </a:r>
            <a:r>
              <a:rPr lang="en-US" dirty="0" err="1"/>
              <a:t>fit_prior</a:t>
            </a:r>
            <a:r>
              <a:rPr lang="en-US" dirty="0"/>
              <a:t>=[</a:t>
            </a:r>
            <a:r>
              <a:rPr lang="en-US" dirty="0" err="1"/>
              <a:t>True|False</a:t>
            </a:r>
            <a:r>
              <a:rPr lang="en-US" dirty="0"/>
              <a:t>] to learn class prior probabilities or not and some other options. Focus on your  pre-processing of data and the feature selection.</a:t>
            </a:r>
          </a:p>
          <a:p>
            <a:pPr>
              <a:buFont typeface="Wingdings" panose="05000000000000000000" pitchFamily="2" charset="2"/>
              <a:buChar char="Ø"/>
            </a:pPr>
            <a:r>
              <a:rPr lang="en-US" dirty="0"/>
              <a:t> You might think to apply some </a:t>
            </a:r>
            <a:r>
              <a:rPr lang="en-US" i="1" dirty="0"/>
              <a:t>classifier combination technique like </a:t>
            </a:r>
            <a:r>
              <a:rPr lang="en-US" dirty="0" err="1"/>
              <a:t>ensembling</a:t>
            </a:r>
            <a:r>
              <a:rPr lang="en-US" dirty="0"/>
              <a:t>, bagging and boosting but these methods would not help. Actually, “</a:t>
            </a:r>
            <a:r>
              <a:rPr lang="en-US" dirty="0" err="1"/>
              <a:t>ensembling</a:t>
            </a:r>
            <a:r>
              <a:rPr lang="en-US" dirty="0"/>
              <a:t>, boosting, bagging” won’t help since their purpose is to reduce variance. Naive Bayes has no variance to minimize.</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3028333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 on</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a:t>
            </a:r>
            <a:r>
              <a:rPr lang="en-US" dirty="0">
                <a:hlinkClick r:id="rId2"/>
              </a:rPr>
              <a:t>https://github.com/2796gaurav/Naive-bayes-explained/tree/master/Naive%20bayes</a:t>
            </a: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a:t>
            </a:r>
            <a:r>
              <a:rPr lang="en-US" dirty="0">
                <a:hlinkClick r:id="rId3"/>
              </a:rPr>
              <a:t>https://www.datacamp.com/community/tutorials/naive-bayes-scikit-learn</a:t>
            </a: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a:t>
            </a:r>
            <a:r>
              <a:rPr lang="en-US" dirty="0">
                <a:hlinkClick r:id="rId4"/>
              </a:rPr>
              <a:t>https://chrisalbon.com/machine_learning/naive_bayes/multinomial_naive_bayes_classifier/</a:t>
            </a: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a:t>
            </a:r>
            <a:r>
              <a:rPr lang="en-US" dirty="0">
                <a:hlinkClick r:id="rId5"/>
              </a:rPr>
              <a:t>https://towardsdatascience.com/comparing-a-variety-of-naive-bayes-classification-algorithms-fc5fa298379e</a:t>
            </a:r>
            <a:endParaRPr lang="en-US" dirty="0"/>
          </a:p>
        </p:txBody>
      </p:sp>
    </p:spTree>
    <p:extLst>
      <p:ext uri="{BB962C8B-B14F-4D97-AF65-F5344CB8AC3E}">
        <p14:creationId xmlns:p14="http://schemas.microsoft.com/office/powerpoint/2010/main" val="4016533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to know…</a:t>
            </a: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t> Market Basket Analysis – Association Rule Mining</a:t>
            </a:r>
          </a:p>
          <a:p>
            <a:pPr>
              <a:buFont typeface="Wingdings" panose="05000000000000000000" pitchFamily="2" charset="2"/>
              <a:buChar char="Ø"/>
            </a:pPr>
            <a:r>
              <a:rPr lang="en-US" dirty="0"/>
              <a:t> Simple but very useful algorithm – </a:t>
            </a:r>
            <a:r>
              <a:rPr lang="en-US" dirty="0" err="1"/>
              <a:t>Apriori</a:t>
            </a:r>
            <a:r>
              <a:rPr lang="en-US" dirty="0"/>
              <a:t>.</a:t>
            </a:r>
          </a:p>
          <a:p>
            <a:pPr>
              <a:buFont typeface="Wingdings" panose="05000000000000000000" pitchFamily="2" charset="2"/>
              <a:buChar char="Ø"/>
            </a:pPr>
            <a:r>
              <a:rPr lang="en-US" dirty="0"/>
              <a:t> Key Concepts:</a:t>
            </a:r>
          </a:p>
          <a:p>
            <a:pPr>
              <a:buFont typeface="Wingdings" panose="05000000000000000000" pitchFamily="2" charset="2"/>
              <a:buChar char="Ø"/>
            </a:pPr>
            <a:r>
              <a:rPr lang="en-US" dirty="0"/>
              <a:t> Confidence - </a:t>
            </a:r>
            <a:r>
              <a:rPr lang="en-US" i="1" dirty="0"/>
              <a:t>It signifies the likelihood of item Y being purchased when item X is purchased.</a:t>
            </a:r>
          </a:p>
          <a:p>
            <a:pPr>
              <a:buFont typeface="Wingdings" panose="05000000000000000000" pitchFamily="2" charset="2"/>
              <a:buChar char="Ø"/>
            </a:pPr>
            <a:r>
              <a:rPr lang="en-US" i="1" dirty="0"/>
              <a:t> Lift - This signifies the likelihood of the item Y being purchased when item X is purchased while taking into account the popularity of Y.</a:t>
            </a:r>
          </a:p>
          <a:p>
            <a:pPr>
              <a:buFont typeface="Wingdings" panose="05000000000000000000" pitchFamily="2" charset="2"/>
              <a:buChar char="Ø"/>
            </a:pPr>
            <a:endParaRPr lang="en-US" i="1" dirty="0"/>
          </a:p>
          <a:p>
            <a:pPr>
              <a:buFont typeface="Wingdings" panose="05000000000000000000" pitchFamily="2" charset="2"/>
              <a:buChar char="Ø"/>
            </a:pPr>
            <a:r>
              <a:rPr lang="en-US" i="1" dirty="0"/>
              <a:t> </a:t>
            </a:r>
            <a:r>
              <a:rPr lang="en-US" dirty="0">
                <a:hlinkClick r:id="rId2"/>
              </a:rPr>
              <a:t>https://medium.com/@notesharsha/market-basket-analysis-sneaky-psychology-of-supermarkets-simple-guide-using-python-eacfd33cc882</a:t>
            </a:r>
            <a:endParaRPr lang="en-US" dirty="0"/>
          </a:p>
          <a:p>
            <a:pPr>
              <a:buFont typeface="Wingdings" panose="05000000000000000000" pitchFamily="2" charset="2"/>
              <a:buChar char="Ø"/>
            </a:pPr>
            <a:r>
              <a:rPr lang="en-US" dirty="0"/>
              <a:t> </a:t>
            </a:r>
            <a:r>
              <a:rPr lang="en-US" dirty="0">
                <a:hlinkClick r:id="rId3"/>
              </a:rPr>
              <a:t>https://intellipaat.com/blog/data-science-apriori-algorithm/</a:t>
            </a:r>
            <a:endParaRPr lang="en-US" dirty="0"/>
          </a:p>
          <a:p>
            <a:pPr>
              <a:buFont typeface="Wingdings" panose="05000000000000000000" pitchFamily="2" charset="2"/>
              <a:buChar char="Ø"/>
            </a:pPr>
            <a:r>
              <a:rPr lang="en-US" dirty="0"/>
              <a:t> </a:t>
            </a:r>
            <a:r>
              <a:rPr lang="en-US" dirty="0">
                <a:hlinkClick r:id="rId4"/>
              </a:rPr>
              <a:t>https://pbpython.com/market-basket-analysis.html</a:t>
            </a:r>
            <a:endParaRPr lang="en-US" dirty="0"/>
          </a:p>
        </p:txBody>
      </p:sp>
    </p:spTree>
    <p:extLst>
      <p:ext uri="{BB962C8B-B14F-4D97-AF65-F5344CB8AC3E}">
        <p14:creationId xmlns:p14="http://schemas.microsoft.com/office/powerpoint/2010/main" val="3643944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Say your dataset looks like this –</a:t>
            </a:r>
          </a:p>
        </p:txBody>
      </p:sp>
      <p:sp>
        <p:nvSpPr>
          <p:cNvPr id="4" name="Line 15"/>
          <p:cNvSpPr>
            <a:spLocks noChangeShapeType="1"/>
          </p:cNvSpPr>
          <p:nvPr/>
        </p:nvSpPr>
        <p:spPr bwMode="auto">
          <a:xfrm>
            <a:off x="3894161" y="228444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 name="Line 16"/>
          <p:cNvSpPr>
            <a:spLocks noChangeShapeType="1"/>
          </p:cNvSpPr>
          <p:nvPr/>
        </p:nvSpPr>
        <p:spPr bwMode="auto">
          <a:xfrm flipV="1">
            <a:off x="3728673"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 name="Oval 17"/>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Oval 18"/>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19"/>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Oval 20"/>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Oval 21"/>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Oval 22"/>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Oval 23"/>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24"/>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Oval 25"/>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Oval 26"/>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Oval 27"/>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28"/>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29"/>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Oval 30"/>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31"/>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Oval 32"/>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33"/>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34"/>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35"/>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36"/>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Oval 37"/>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Oval 38"/>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39"/>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40"/>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Oval 41"/>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2"/>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43"/>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44"/>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45"/>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46"/>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47"/>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48"/>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49"/>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50"/>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028963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How can we separate this?</a:t>
            </a:r>
          </a:p>
        </p:txBody>
      </p:sp>
      <p:sp>
        <p:nvSpPr>
          <p:cNvPr id="4" name="Line 15"/>
          <p:cNvSpPr>
            <a:spLocks noChangeShapeType="1"/>
          </p:cNvSpPr>
          <p:nvPr/>
        </p:nvSpPr>
        <p:spPr bwMode="auto">
          <a:xfrm>
            <a:off x="3894161" y="228444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 name="Line 16"/>
          <p:cNvSpPr>
            <a:spLocks noChangeShapeType="1"/>
          </p:cNvSpPr>
          <p:nvPr/>
        </p:nvSpPr>
        <p:spPr bwMode="auto">
          <a:xfrm flipV="1">
            <a:off x="3728673"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 name="Oval 17"/>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Oval 18"/>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19"/>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Oval 20"/>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Oval 21"/>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Oval 22"/>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Oval 23"/>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24"/>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Oval 25"/>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Oval 26"/>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Oval 27"/>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28"/>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29"/>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Oval 30"/>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31"/>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Oval 32"/>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33"/>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34"/>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35"/>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36"/>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Oval 37"/>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Oval 38"/>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39"/>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40"/>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Oval 41"/>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2"/>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43"/>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44"/>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45"/>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46"/>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47"/>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48"/>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49"/>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50"/>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Line 52"/>
          <p:cNvSpPr>
            <a:spLocks noChangeShapeType="1"/>
          </p:cNvSpPr>
          <p:nvPr/>
        </p:nvSpPr>
        <p:spPr bwMode="auto">
          <a:xfrm flipV="1">
            <a:off x="4114800" y="2209800"/>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156162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Theorem</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Bayes' Theorem is a way of finding a probability when we know certain other probabilities. </a:t>
            </a:r>
          </a:p>
          <a:p>
            <a:pPr>
              <a:buFont typeface="Wingdings" panose="05000000000000000000" pitchFamily="2" charset="2"/>
              <a:buChar char="Ø"/>
            </a:pPr>
            <a:r>
              <a:rPr lang="en-US" dirty="0"/>
              <a:t> The formula is:</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Which tells us: how often A happens given than B happens, P(A|B)</a:t>
            </a:r>
          </a:p>
          <a:p>
            <a:pPr>
              <a:buFont typeface="Wingdings" panose="05000000000000000000" pitchFamily="2" charset="2"/>
              <a:buChar char="Ø"/>
            </a:pPr>
            <a:r>
              <a:rPr lang="en-US" dirty="0"/>
              <a:t> When we know: how often B happens given that A happens, P(B|A)</a:t>
            </a:r>
          </a:p>
          <a:p>
            <a:pPr>
              <a:buFont typeface="Wingdings" panose="05000000000000000000" pitchFamily="2" charset="2"/>
              <a:buChar char="Ø"/>
            </a:pPr>
            <a:r>
              <a:rPr lang="en-US" dirty="0"/>
              <a:t> and how likely A is to happen independently, P(A)</a:t>
            </a:r>
          </a:p>
          <a:p>
            <a:pPr>
              <a:buFont typeface="Wingdings" panose="05000000000000000000" pitchFamily="2" charset="2"/>
              <a:buChar char="Ø"/>
            </a:pPr>
            <a:r>
              <a:rPr lang="en-US" dirty="0"/>
              <a:t> and how likely B is to happen independently, P(B)</a:t>
            </a:r>
          </a:p>
        </p:txBody>
      </p:sp>
      <p:pic>
        <p:nvPicPr>
          <p:cNvPr id="6" name="Picture 5"/>
          <p:cNvPicPr>
            <a:picLocks noChangeAspect="1"/>
          </p:cNvPicPr>
          <p:nvPr/>
        </p:nvPicPr>
        <p:blipFill rotWithShape="1">
          <a:blip r:embed="rId2"/>
          <a:srcRect l="40970" t="56919" r="41679" b="34520"/>
          <a:stretch/>
        </p:blipFill>
        <p:spPr>
          <a:xfrm>
            <a:off x="2906973" y="2688609"/>
            <a:ext cx="4517409" cy="1253215"/>
          </a:xfrm>
          <a:prstGeom prst="rect">
            <a:avLst/>
          </a:prstGeom>
        </p:spPr>
      </p:pic>
    </p:spTree>
    <p:extLst>
      <p:ext uri="{BB962C8B-B14F-4D97-AF65-F5344CB8AC3E}">
        <p14:creationId xmlns:p14="http://schemas.microsoft.com/office/powerpoint/2010/main" val="2263940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How about this?</a:t>
            </a:r>
          </a:p>
        </p:txBody>
      </p:sp>
      <p:sp>
        <p:nvSpPr>
          <p:cNvPr id="4" name="Line 15"/>
          <p:cNvSpPr>
            <a:spLocks noChangeShapeType="1"/>
          </p:cNvSpPr>
          <p:nvPr/>
        </p:nvSpPr>
        <p:spPr bwMode="auto">
          <a:xfrm>
            <a:off x="3894161" y="228444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 name="Line 16"/>
          <p:cNvSpPr>
            <a:spLocks noChangeShapeType="1"/>
          </p:cNvSpPr>
          <p:nvPr/>
        </p:nvSpPr>
        <p:spPr bwMode="auto">
          <a:xfrm flipV="1">
            <a:off x="3728673"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 name="Oval 17"/>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Oval 18"/>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19"/>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Oval 20"/>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Oval 21"/>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Oval 22"/>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Oval 23"/>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24"/>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Oval 25"/>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Oval 26"/>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Oval 27"/>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28"/>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29"/>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Oval 30"/>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31"/>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Oval 32"/>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33"/>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34"/>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35"/>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36"/>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Oval 37"/>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Oval 38"/>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39"/>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40"/>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Oval 41"/>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2"/>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43"/>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44"/>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45"/>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46"/>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47"/>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48"/>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49"/>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50"/>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Line 52"/>
          <p:cNvSpPr>
            <a:spLocks noChangeShapeType="1"/>
          </p:cNvSpPr>
          <p:nvPr/>
        </p:nvSpPr>
        <p:spPr bwMode="auto">
          <a:xfrm flipV="1">
            <a:off x="3810000" y="2362200"/>
            <a:ext cx="4038600" cy="2590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152043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Or this?</a:t>
            </a:r>
          </a:p>
        </p:txBody>
      </p:sp>
      <p:sp>
        <p:nvSpPr>
          <p:cNvPr id="4" name="Line 15"/>
          <p:cNvSpPr>
            <a:spLocks noChangeShapeType="1"/>
          </p:cNvSpPr>
          <p:nvPr/>
        </p:nvSpPr>
        <p:spPr bwMode="auto">
          <a:xfrm>
            <a:off x="3894161" y="228444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 name="Line 16"/>
          <p:cNvSpPr>
            <a:spLocks noChangeShapeType="1"/>
          </p:cNvSpPr>
          <p:nvPr/>
        </p:nvSpPr>
        <p:spPr bwMode="auto">
          <a:xfrm flipV="1">
            <a:off x="3728673"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 name="Oval 17"/>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Oval 18"/>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19"/>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Oval 20"/>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Oval 21"/>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Oval 22"/>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Oval 23"/>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24"/>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Oval 25"/>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Oval 26"/>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Oval 27"/>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28"/>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29"/>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Oval 30"/>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31"/>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Oval 32"/>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33"/>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34"/>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35"/>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36"/>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Oval 37"/>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Oval 38"/>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39"/>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40"/>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Oval 41"/>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2"/>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43"/>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44"/>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45"/>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46"/>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47"/>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48"/>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49"/>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50"/>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Line 52"/>
          <p:cNvSpPr>
            <a:spLocks noChangeShapeType="1"/>
          </p:cNvSpPr>
          <p:nvPr/>
        </p:nvSpPr>
        <p:spPr bwMode="auto">
          <a:xfrm flipV="1">
            <a:off x="4953000" y="1676400"/>
            <a:ext cx="1447800" cy="403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346487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arn(inVertical)">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Infinite ways!</a:t>
            </a:r>
          </a:p>
        </p:txBody>
      </p:sp>
      <p:sp>
        <p:nvSpPr>
          <p:cNvPr id="4" name="Line 15"/>
          <p:cNvSpPr>
            <a:spLocks noChangeShapeType="1"/>
          </p:cNvSpPr>
          <p:nvPr/>
        </p:nvSpPr>
        <p:spPr bwMode="auto">
          <a:xfrm>
            <a:off x="3894161" y="228444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 name="Line 16"/>
          <p:cNvSpPr>
            <a:spLocks noChangeShapeType="1"/>
          </p:cNvSpPr>
          <p:nvPr/>
        </p:nvSpPr>
        <p:spPr bwMode="auto">
          <a:xfrm flipV="1">
            <a:off x="3728673"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 name="Oval 17"/>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Oval 18"/>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19"/>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Oval 20"/>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Oval 21"/>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Oval 22"/>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Oval 23"/>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24"/>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Oval 25"/>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Oval 26"/>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Oval 27"/>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28"/>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29"/>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Oval 30"/>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31"/>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Oval 32"/>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33"/>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34"/>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35"/>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36"/>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Oval 37"/>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Oval 38"/>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39"/>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40"/>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Oval 41"/>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2"/>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43"/>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44"/>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45"/>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46"/>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47"/>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48"/>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49"/>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50"/>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1" name="Group 40"/>
          <p:cNvGrpSpPr/>
          <p:nvPr/>
        </p:nvGrpSpPr>
        <p:grpSpPr>
          <a:xfrm>
            <a:off x="3581400" y="1676400"/>
            <a:ext cx="4800600" cy="4038600"/>
            <a:chOff x="3581400" y="1676400"/>
            <a:chExt cx="4800600" cy="4038600"/>
          </a:xfrm>
        </p:grpSpPr>
        <p:sp>
          <p:nvSpPr>
            <p:cNvPr id="43" name="Line 52"/>
            <p:cNvSpPr>
              <a:spLocks noChangeShapeType="1"/>
            </p:cNvSpPr>
            <p:nvPr/>
          </p:nvSpPr>
          <p:spPr bwMode="auto">
            <a:xfrm flipV="1">
              <a:off x="4953000" y="1676400"/>
              <a:ext cx="1447800" cy="403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4" name="Line 55"/>
            <p:cNvSpPr>
              <a:spLocks noChangeShapeType="1"/>
            </p:cNvSpPr>
            <p:nvPr/>
          </p:nvSpPr>
          <p:spPr bwMode="auto">
            <a:xfrm flipV="1">
              <a:off x="3810000" y="2362200"/>
              <a:ext cx="4038600" cy="2590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5" name="Line 56"/>
            <p:cNvSpPr>
              <a:spLocks noChangeShapeType="1"/>
            </p:cNvSpPr>
            <p:nvPr/>
          </p:nvSpPr>
          <p:spPr bwMode="auto">
            <a:xfrm flipV="1">
              <a:off x="4114800" y="2209800"/>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6" name="Line 57"/>
            <p:cNvSpPr>
              <a:spLocks noChangeShapeType="1"/>
            </p:cNvSpPr>
            <p:nvPr/>
          </p:nvSpPr>
          <p:spPr bwMode="auto">
            <a:xfrm flipV="1">
              <a:off x="3581400" y="2438400"/>
              <a:ext cx="4800600" cy="2209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7" name="Line 58"/>
            <p:cNvSpPr>
              <a:spLocks noChangeShapeType="1"/>
            </p:cNvSpPr>
            <p:nvPr/>
          </p:nvSpPr>
          <p:spPr bwMode="auto">
            <a:xfrm flipV="1">
              <a:off x="3962400" y="2209800"/>
              <a:ext cx="3810000" cy="281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8" name="Line 59"/>
            <p:cNvSpPr>
              <a:spLocks noChangeShapeType="1"/>
            </p:cNvSpPr>
            <p:nvPr/>
          </p:nvSpPr>
          <p:spPr bwMode="auto">
            <a:xfrm flipV="1">
              <a:off x="3886200" y="1905000"/>
              <a:ext cx="3886200" cy="3352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9" name="Line 60"/>
            <p:cNvSpPr>
              <a:spLocks noChangeShapeType="1"/>
            </p:cNvSpPr>
            <p:nvPr/>
          </p:nvSpPr>
          <p:spPr bwMode="auto">
            <a:xfrm flipV="1">
              <a:off x="4114800" y="1752600"/>
              <a:ext cx="3429000" cy="3352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0" name="Line 61"/>
            <p:cNvSpPr>
              <a:spLocks noChangeShapeType="1"/>
            </p:cNvSpPr>
            <p:nvPr/>
          </p:nvSpPr>
          <p:spPr bwMode="auto">
            <a:xfrm flipV="1">
              <a:off x="4343400" y="2133600"/>
              <a:ext cx="2743200" cy="3505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1" name="Line 62"/>
            <p:cNvSpPr>
              <a:spLocks noChangeShapeType="1"/>
            </p:cNvSpPr>
            <p:nvPr/>
          </p:nvSpPr>
          <p:spPr bwMode="auto">
            <a:xfrm flipV="1">
              <a:off x="3886200" y="2209800"/>
              <a:ext cx="4114800" cy="281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Tree>
    <p:extLst>
      <p:ext uri="{BB962C8B-B14F-4D97-AF65-F5344CB8AC3E}">
        <p14:creationId xmlns:p14="http://schemas.microsoft.com/office/powerpoint/2010/main" val="134951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Which is the best way?</a:t>
            </a:r>
          </a:p>
        </p:txBody>
      </p:sp>
      <p:sp>
        <p:nvSpPr>
          <p:cNvPr id="4" name="Line 15"/>
          <p:cNvSpPr>
            <a:spLocks noChangeShapeType="1"/>
          </p:cNvSpPr>
          <p:nvPr/>
        </p:nvSpPr>
        <p:spPr bwMode="auto">
          <a:xfrm>
            <a:off x="3894161" y="228444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 name="Line 16"/>
          <p:cNvSpPr>
            <a:spLocks noChangeShapeType="1"/>
          </p:cNvSpPr>
          <p:nvPr/>
        </p:nvSpPr>
        <p:spPr bwMode="auto">
          <a:xfrm flipV="1">
            <a:off x="3728673"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 name="Oval 17"/>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Oval 18"/>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19"/>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Oval 20"/>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Oval 21"/>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Oval 22"/>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Oval 23"/>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24"/>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Oval 25"/>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Oval 26"/>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Oval 27"/>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28"/>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29"/>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Oval 30"/>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31"/>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Oval 32"/>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33"/>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34"/>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35"/>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36"/>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Oval 37"/>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Oval 38"/>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39"/>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40"/>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Oval 41"/>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2"/>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43"/>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44"/>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45"/>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46"/>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47"/>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48"/>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49"/>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50"/>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1" name="Group 40"/>
          <p:cNvGrpSpPr/>
          <p:nvPr/>
        </p:nvGrpSpPr>
        <p:grpSpPr>
          <a:xfrm>
            <a:off x="3581400" y="1676400"/>
            <a:ext cx="4800600" cy="4038600"/>
            <a:chOff x="3581400" y="1676400"/>
            <a:chExt cx="4800600" cy="4038600"/>
          </a:xfrm>
        </p:grpSpPr>
        <p:sp>
          <p:nvSpPr>
            <p:cNvPr id="43" name="Line 52"/>
            <p:cNvSpPr>
              <a:spLocks noChangeShapeType="1"/>
            </p:cNvSpPr>
            <p:nvPr/>
          </p:nvSpPr>
          <p:spPr bwMode="auto">
            <a:xfrm flipV="1">
              <a:off x="4953000" y="1676400"/>
              <a:ext cx="1447800" cy="403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4" name="Line 55"/>
            <p:cNvSpPr>
              <a:spLocks noChangeShapeType="1"/>
            </p:cNvSpPr>
            <p:nvPr/>
          </p:nvSpPr>
          <p:spPr bwMode="auto">
            <a:xfrm flipV="1">
              <a:off x="3810000" y="2362200"/>
              <a:ext cx="4038600" cy="2590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5" name="Line 56"/>
            <p:cNvSpPr>
              <a:spLocks noChangeShapeType="1"/>
            </p:cNvSpPr>
            <p:nvPr/>
          </p:nvSpPr>
          <p:spPr bwMode="auto">
            <a:xfrm flipV="1">
              <a:off x="4114800" y="2209800"/>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6" name="Line 57"/>
            <p:cNvSpPr>
              <a:spLocks noChangeShapeType="1"/>
            </p:cNvSpPr>
            <p:nvPr/>
          </p:nvSpPr>
          <p:spPr bwMode="auto">
            <a:xfrm flipV="1">
              <a:off x="3581400" y="2438400"/>
              <a:ext cx="4800600" cy="2209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7" name="Line 58"/>
            <p:cNvSpPr>
              <a:spLocks noChangeShapeType="1"/>
            </p:cNvSpPr>
            <p:nvPr/>
          </p:nvSpPr>
          <p:spPr bwMode="auto">
            <a:xfrm flipV="1">
              <a:off x="3962400" y="2209800"/>
              <a:ext cx="3810000" cy="281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8" name="Line 59"/>
            <p:cNvSpPr>
              <a:spLocks noChangeShapeType="1"/>
            </p:cNvSpPr>
            <p:nvPr/>
          </p:nvSpPr>
          <p:spPr bwMode="auto">
            <a:xfrm flipV="1">
              <a:off x="3886200" y="1905000"/>
              <a:ext cx="3886200" cy="3352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9" name="Line 60"/>
            <p:cNvSpPr>
              <a:spLocks noChangeShapeType="1"/>
            </p:cNvSpPr>
            <p:nvPr/>
          </p:nvSpPr>
          <p:spPr bwMode="auto">
            <a:xfrm flipV="1">
              <a:off x="4114800" y="1752600"/>
              <a:ext cx="3429000" cy="3352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0" name="Line 61"/>
            <p:cNvSpPr>
              <a:spLocks noChangeShapeType="1"/>
            </p:cNvSpPr>
            <p:nvPr/>
          </p:nvSpPr>
          <p:spPr bwMode="auto">
            <a:xfrm flipV="1">
              <a:off x="4343400" y="2133600"/>
              <a:ext cx="2743200" cy="3505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1" name="Line 62"/>
            <p:cNvSpPr>
              <a:spLocks noChangeShapeType="1"/>
            </p:cNvSpPr>
            <p:nvPr/>
          </p:nvSpPr>
          <p:spPr bwMode="auto">
            <a:xfrm flipV="1">
              <a:off x="3886200" y="2209800"/>
              <a:ext cx="4114800" cy="281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Tree>
    <p:extLst>
      <p:ext uri="{BB962C8B-B14F-4D97-AF65-F5344CB8AC3E}">
        <p14:creationId xmlns:p14="http://schemas.microsoft.com/office/powerpoint/2010/main" val="419746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How would you classify this data point?</a:t>
            </a:r>
          </a:p>
        </p:txBody>
      </p:sp>
      <p:sp>
        <p:nvSpPr>
          <p:cNvPr id="4" name="Line 15"/>
          <p:cNvSpPr>
            <a:spLocks noChangeShapeType="1"/>
          </p:cNvSpPr>
          <p:nvPr/>
        </p:nvSpPr>
        <p:spPr bwMode="auto">
          <a:xfrm>
            <a:off x="3894161" y="228444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 name="Line 16"/>
          <p:cNvSpPr>
            <a:spLocks noChangeShapeType="1"/>
          </p:cNvSpPr>
          <p:nvPr/>
        </p:nvSpPr>
        <p:spPr bwMode="auto">
          <a:xfrm flipV="1">
            <a:off x="3728673"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 name="Oval 17"/>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Oval 18"/>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19"/>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Oval 20"/>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Oval 21"/>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Oval 22"/>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Oval 23"/>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24"/>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Oval 25"/>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Oval 26"/>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Oval 27"/>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28"/>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29"/>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Oval 30"/>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31"/>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Oval 32"/>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33"/>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34"/>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35"/>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36"/>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Oval 37"/>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Oval 38"/>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39"/>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40"/>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Oval 41"/>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2"/>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43"/>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44"/>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45"/>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46"/>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47"/>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48"/>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49"/>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50"/>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Line 53"/>
          <p:cNvSpPr>
            <a:spLocks noChangeShapeType="1"/>
          </p:cNvSpPr>
          <p:nvPr/>
        </p:nvSpPr>
        <p:spPr bwMode="auto">
          <a:xfrm flipV="1">
            <a:off x="4953000" y="1676400"/>
            <a:ext cx="1447800" cy="403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Rectangle 56"/>
          <p:cNvSpPr>
            <a:spLocks noChangeArrowheads="1"/>
          </p:cNvSpPr>
          <p:nvPr/>
        </p:nvSpPr>
        <p:spPr bwMode="auto">
          <a:xfrm>
            <a:off x="5181600" y="4724400"/>
            <a:ext cx="76200" cy="76200"/>
          </a:xfrm>
          <a:prstGeom prst="rect">
            <a:avLst/>
          </a:prstGeom>
          <a:solidFill>
            <a:srgbClr val="9933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Line 57"/>
          <p:cNvSpPr>
            <a:spLocks noChangeShapeType="1"/>
          </p:cNvSpPr>
          <p:nvPr/>
        </p:nvSpPr>
        <p:spPr bwMode="auto">
          <a:xfrm flipV="1">
            <a:off x="4114800" y="2209800"/>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5" name="Oval 58"/>
          <p:cNvSpPr>
            <a:spLocks noChangeArrowheads="1"/>
          </p:cNvSpPr>
          <p:nvPr/>
        </p:nvSpPr>
        <p:spPr bwMode="auto">
          <a:xfrm>
            <a:off x="5867400" y="5867400"/>
            <a:ext cx="1676400" cy="685800"/>
          </a:xfrm>
          <a:prstGeom prst="ellipse">
            <a:avLst/>
          </a:prstGeom>
          <a:solidFill>
            <a:srgbClr val="CC99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t>Misclassified</a:t>
            </a:r>
          </a:p>
          <a:p>
            <a:r>
              <a:rPr lang="en-US" altLang="zh-CN" sz="1400" b="1"/>
              <a:t> to +1 class</a:t>
            </a:r>
          </a:p>
        </p:txBody>
      </p:sp>
      <p:cxnSp>
        <p:nvCxnSpPr>
          <p:cNvPr id="46" name="AutoShape 61"/>
          <p:cNvCxnSpPr>
            <a:cxnSpLocks noChangeShapeType="1"/>
            <a:stCxn id="45" idx="2"/>
          </p:cNvCxnSpPr>
          <p:nvPr/>
        </p:nvCxnSpPr>
        <p:spPr bwMode="auto">
          <a:xfrm rot="10800000">
            <a:off x="5181600" y="4876800"/>
            <a:ext cx="685800" cy="1333500"/>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8562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a:t>
            </a:r>
          </a:p>
        </p:txBody>
      </p:sp>
      <p:sp>
        <p:nvSpPr>
          <p:cNvPr id="3" name="Content Placeholder 2"/>
          <p:cNvSpPr>
            <a:spLocks noGrp="1"/>
          </p:cNvSpPr>
          <p:nvPr>
            <p:ph idx="1"/>
          </p:nvPr>
        </p:nvSpPr>
        <p:spPr>
          <a:xfrm>
            <a:off x="1097280" y="1845734"/>
            <a:ext cx="2331944" cy="4023360"/>
          </a:xfrm>
        </p:spPr>
        <p:txBody>
          <a:bodyPr/>
          <a:lstStyle/>
          <a:p>
            <a:pPr>
              <a:spcBef>
                <a:spcPct val="50000"/>
              </a:spcBef>
              <a:buClr>
                <a:schemeClr val="tx1"/>
              </a:buClr>
              <a:buFont typeface="Wingdings" panose="05000000000000000000" pitchFamily="2" charset="2"/>
              <a:buChar char="Ø"/>
            </a:pPr>
            <a:r>
              <a:rPr lang="en-US" altLang="zh-CN" dirty="0">
                <a:latin typeface="Tahoma" panose="020B0604030504040204" pitchFamily="34" charset="0"/>
              </a:rPr>
              <a:t> Define the </a:t>
            </a:r>
            <a:r>
              <a:rPr lang="en-US" altLang="zh-CN" dirty="0">
                <a:solidFill>
                  <a:schemeClr val="accent2"/>
                </a:solidFill>
                <a:latin typeface="Tahoma" panose="020B0604030504040204" pitchFamily="34" charset="0"/>
              </a:rPr>
              <a:t>margin</a:t>
            </a:r>
            <a:r>
              <a:rPr lang="en-US" altLang="zh-CN" dirty="0">
                <a:latin typeface="Tahoma" panose="020B0604030504040204" pitchFamily="34" charset="0"/>
              </a:rPr>
              <a:t> of a linear classifier as the width that the boundary could be increased by before hitting a data point.</a:t>
            </a:r>
          </a:p>
        </p:txBody>
      </p:sp>
      <p:sp>
        <p:nvSpPr>
          <p:cNvPr id="4" name="Line 15"/>
          <p:cNvSpPr>
            <a:spLocks noChangeShapeType="1"/>
          </p:cNvSpPr>
          <p:nvPr/>
        </p:nvSpPr>
        <p:spPr bwMode="auto">
          <a:xfrm>
            <a:off x="3894161" y="228444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 name="Line 16"/>
          <p:cNvSpPr>
            <a:spLocks noChangeShapeType="1"/>
          </p:cNvSpPr>
          <p:nvPr/>
        </p:nvSpPr>
        <p:spPr bwMode="auto">
          <a:xfrm flipV="1">
            <a:off x="3728673"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 name="Oval 17"/>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Oval 18"/>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19"/>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Oval 20"/>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Oval 21"/>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Oval 22"/>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Oval 23"/>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24"/>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Oval 25"/>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Oval 26"/>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Oval 27"/>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28"/>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29"/>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Oval 30"/>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31"/>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Oval 32"/>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33"/>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34"/>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35"/>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36"/>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Oval 37"/>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Oval 38"/>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39"/>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40"/>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Oval 41"/>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2"/>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43"/>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44"/>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45"/>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46"/>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47"/>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48"/>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49"/>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50"/>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7" name="Group 57"/>
          <p:cNvGrpSpPr>
            <a:grpSpLocks/>
          </p:cNvGrpSpPr>
          <p:nvPr/>
        </p:nvGrpSpPr>
        <p:grpSpPr bwMode="auto">
          <a:xfrm rot="-4217956">
            <a:off x="3419152" y="3969907"/>
            <a:ext cx="4487513" cy="161232"/>
            <a:chOff x="960" y="3888"/>
            <a:chExt cx="3504" cy="0"/>
          </a:xfrm>
        </p:grpSpPr>
        <p:sp>
          <p:nvSpPr>
            <p:cNvPr id="48" name="Line 58"/>
            <p:cNvSpPr>
              <a:spLocks noChangeShapeType="1"/>
            </p:cNvSpPr>
            <p:nvPr/>
          </p:nvSpPr>
          <p:spPr bwMode="auto">
            <a:xfrm>
              <a:off x="1008" y="3888"/>
              <a:ext cx="3408" cy="0"/>
            </a:xfrm>
            <a:prstGeom prst="line">
              <a:avLst/>
            </a:prstGeom>
            <a:noFill/>
            <a:ln w="1047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9" name="Line 59"/>
            <p:cNvSpPr>
              <a:spLocks noChangeShapeType="1"/>
            </p:cNvSpPr>
            <p:nvPr/>
          </p:nvSpPr>
          <p:spPr bwMode="auto">
            <a:xfrm>
              <a:off x="960" y="3888"/>
              <a:ext cx="35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Tree>
    <p:extLst>
      <p:ext uri="{BB962C8B-B14F-4D97-AF65-F5344CB8AC3E}">
        <p14:creationId xmlns:p14="http://schemas.microsoft.com/office/powerpoint/2010/main" val="1783618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a:t>
            </a:r>
          </a:p>
        </p:txBody>
      </p:sp>
      <p:sp>
        <p:nvSpPr>
          <p:cNvPr id="3" name="Content Placeholder 2"/>
          <p:cNvSpPr>
            <a:spLocks noGrp="1"/>
          </p:cNvSpPr>
          <p:nvPr>
            <p:ph idx="1"/>
          </p:nvPr>
        </p:nvSpPr>
        <p:spPr>
          <a:xfrm>
            <a:off x="1097280" y="1845734"/>
            <a:ext cx="2331944" cy="4023360"/>
          </a:xfrm>
        </p:spPr>
        <p:txBody>
          <a:bodyPr/>
          <a:lstStyle/>
          <a:p>
            <a:pPr>
              <a:spcBef>
                <a:spcPct val="50000"/>
              </a:spcBef>
              <a:buClr>
                <a:schemeClr val="tx1"/>
              </a:buClr>
              <a:buFont typeface="Wingdings" panose="05000000000000000000" pitchFamily="2" charset="2"/>
              <a:buChar char="Ø"/>
            </a:pPr>
            <a:r>
              <a:rPr lang="en-US" altLang="zh-CN" dirty="0">
                <a:solidFill>
                  <a:schemeClr val="tx1"/>
                </a:solidFill>
                <a:latin typeface="Tahoma" panose="020B0604030504040204" pitchFamily="34" charset="0"/>
              </a:rPr>
              <a:t>Maximum Margin</a:t>
            </a:r>
          </a:p>
          <a:p>
            <a:pPr>
              <a:spcBef>
                <a:spcPct val="20000"/>
              </a:spcBef>
              <a:buFontTx/>
              <a:buAutoNum type="arabicPeriod"/>
            </a:pPr>
            <a:r>
              <a:rPr lang="en-US" altLang="zh-CN" dirty="0">
                <a:solidFill>
                  <a:schemeClr val="tx1"/>
                </a:solidFill>
                <a:latin typeface="Tahoma" panose="020B0604030504040204" pitchFamily="34" charset="0"/>
              </a:rPr>
              <a:t> Maximizing the margin is good</a:t>
            </a:r>
          </a:p>
          <a:p>
            <a:pPr>
              <a:spcBef>
                <a:spcPct val="20000"/>
              </a:spcBef>
              <a:buFontTx/>
              <a:buAutoNum type="arabicPeriod"/>
            </a:pPr>
            <a:r>
              <a:rPr lang="en-US" altLang="zh-CN" dirty="0">
                <a:solidFill>
                  <a:schemeClr val="tx1"/>
                </a:solidFill>
                <a:latin typeface="Tahoma" panose="020B0604030504040204" pitchFamily="34" charset="0"/>
              </a:rPr>
              <a:t> Implies that only support vectors are important; other training examples are ignorable.</a:t>
            </a:r>
          </a:p>
        </p:txBody>
      </p:sp>
      <p:sp>
        <p:nvSpPr>
          <p:cNvPr id="4" name="Line 15"/>
          <p:cNvSpPr>
            <a:spLocks noChangeShapeType="1"/>
          </p:cNvSpPr>
          <p:nvPr/>
        </p:nvSpPr>
        <p:spPr bwMode="auto">
          <a:xfrm>
            <a:off x="3894161" y="228444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 name="Line 16"/>
          <p:cNvSpPr>
            <a:spLocks noChangeShapeType="1"/>
          </p:cNvSpPr>
          <p:nvPr/>
        </p:nvSpPr>
        <p:spPr bwMode="auto">
          <a:xfrm flipV="1">
            <a:off x="3728673"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 name="Oval 17"/>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Oval 18"/>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19"/>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Oval 20"/>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Oval 21"/>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Oval 22"/>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Oval 23"/>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24"/>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Oval 25"/>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Oval 26"/>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Oval 27"/>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28"/>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29"/>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Oval 30"/>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31"/>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Oval 32"/>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33"/>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34"/>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35"/>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36"/>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Oval 37"/>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Oval 38"/>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39"/>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40"/>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Oval 41"/>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2"/>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43"/>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44"/>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45"/>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46"/>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47"/>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48"/>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49"/>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50"/>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Line 4"/>
          <p:cNvSpPr>
            <a:spLocks noChangeShapeType="1"/>
          </p:cNvSpPr>
          <p:nvPr/>
        </p:nvSpPr>
        <p:spPr bwMode="auto">
          <a:xfrm rot="-3472419">
            <a:off x="2763838" y="4076700"/>
            <a:ext cx="5410200" cy="0"/>
          </a:xfrm>
          <a:prstGeom prst="line">
            <a:avLst/>
          </a:prstGeom>
          <a:noFill/>
          <a:ln w="3619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4" name="Line 5"/>
          <p:cNvSpPr>
            <a:spLocks noChangeShapeType="1"/>
          </p:cNvSpPr>
          <p:nvPr/>
        </p:nvSpPr>
        <p:spPr bwMode="auto">
          <a:xfrm rot="-3472419">
            <a:off x="2687638" y="4076700"/>
            <a:ext cx="5562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5" name="Content Placeholder 2"/>
          <p:cNvSpPr txBox="1">
            <a:spLocks/>
          </p:cNvSpPr>
          <p:nvPr/>
        </p:nvSpPr>
        <p:spPr>
          <a:xfrm>
            <a:off x="9216962" y="1845734"/>
            <a:ext cx="2331944"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ct val="50000"/>
              </a:spcBef>
              <a:buClr>
                <a:schemeClr val="tx1"/>
              </a:buClr>
            </a:pPr>
            <a:r>
              <a:rPr lang="en-US" altLang="zh-CN" dirty="0">
                <a:solidFill>
                  <a:srgbClr val="00CC00"/>
                </a:solidFill>
                <a:latin typeface="Tahoma" panose="020B0604030504040204" pitchFamily="34" charset="0"/>
              </a:rPr>
              <a:t>Support Vectors </a:t>
            </a:r>
            <a:r>
              <a:rPr lang="en-US" altLang="zh-CN" dirty="0">
                <a:latin typeface="Tahoma" panose="020B0604030504040204" pitchFamily="34" charset="0"/>
              </a:rPr>
              <a:t>are those </a:t>
            </a:r>
            <a:r>
              <a:rPr lang="en-US" altLang="zh-CN" dirty="0" err="1">
                <a:latin typeface="Tahoma" panose="020B0604030504040204" pitchFamily="34" charset="0"/>
              </a:rPr>
              <a:t>datapoints</a:t>
            </a:r>
            <a:r>
              <a:rPr lang="en-US" altLang="zh-CN" dirty="0">
                <a:latin typeface="Tahoma" panose="020B0604030504040204" pitchFamily="34" charset="0"/>
              </a:rPr>
              <a:t> that the margin pushes up against</a:t>
            </a:r>
          </a:p>
          <a:p>
            <a:pPr>
              <a:spcBef>
                <a:spcPct val="50000"/>
              </a:spcBef>
              <a:buClr>
                <a:schemeClr val="tx1"/>
              </a:buClr>
              <a:buFont typeface="Wingdings" panose="05000000000000000000" pitchFamily="2" charset="2"/>
              <a:buChar char="Ø"/>
            </a:pPr>
            <a:endParaRPr lang="en-US" altLang="zh-CN" dirty="0">
              <a:solidFill>
                <a:schemeClr val="tx1"/>
              </a:solidFill>
              <a:latin typeface="Tahoma" panose="020B0604030504040204" pitchFamily="34" charset="0"/>
            </a:endParaRPr>
          </a:p>
        </p:txBody>
      </p:sp>
      <p:sp>
        <p:nvSpPr>
          <p:cNvPr id="46" name="Text Box 55"/>
          <p:cNvSpPr txBox="1">
            <a:spLocks noChangeArrowheads="1"/>
          </p:cNvSpPr>
          <p:nvPr/>
        </p:nvSpPr>
        <p:spPr bwMode="auto">
          <a:xfrm>
            <a:off x="8116045" y="4640382"/>
            <a:ext cx="4003343"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buClr>
                <a:schemeClr val="tx1"/>
              </a:buClr>
            </a:pPr>
            <a:r>
              <a:rPr lang="en-US" altLang="zh-CN" dirty="0">
                <a:latin typeface="Tahoma" panose="020B0604030504040204" pitchFamily="34" charset="0"/>
              </a:rPr>
              <a:t>The </a:t>
            </a:r>
            <a:r>
              <a:rPr lang="en-US" altLang="zh-CN" dirty="0">
                <a:solidFill>
                  <a:srgbClr val="CC0000"/>
                </a:solidFill>
                <a:latin typeface="Tahoma" panose="020B0604030504040204" pitchFamily="34" charset="0"/>
              </a:rPr>
              <a:t>maximum margin linear classifier</a:t>
            </a:r>
            <a:r>
              <a:rPr lang="en-US" altLang="zh-CN" dirty="0">
                <a:latin typeface="Tahoma" panose="020B0604030504040204" pitchFamily="34" charset="0"/>
              </a:rPr>
              <a:t> is the linear classifier with the, um, maximum margin.</a:t>
            </a:r>
          </a:p>
          <a:p>
            <a:pPr algn="l">
              <a:spcBef>
                <a:spcPct val="50000"/>
              </a:spcBef>
              <a:buClr>
                <a:schemeClr val="tx1"/>
              </a:buClr>
            </a:pPr>
            <a:r>
              <a:rPr lang="en-US" altLang="zh-CN" dirty="0">
                <a:latin typeface="Tahoma" panose="020B0604030504040204" pitchFamily="34" charset="0"/>
              </a:rPr>
              <a:t>This is the simplest kind of SVM (called an LSVM)</a:t>
            </a:r>
          </a:p>
        </p:txBody>
      </p:sp>
    </p:spTree>
    <p:extLst>
      <p:ext uri="{BB962C8B-B14F-4D97-AF65-F5344CB8AC3E}">
        <p14:creationId xmlns:p14="http://schemas.microsoft.com/office/powerpoint/2010/main" val="542299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 Margin Vs. Soft Margin</a:t>
            </a:r>
          </a:p>
        </p:txBody>
      </p:sp>
      <p:pic>
        <p:nvPicPr>
          <p:cNvPr id="5" name="Picture 4"/>
          <p:cNvPicPr>
            <a:picLocks noChangeAspect="1"/>
          </p:cNvPicPr>
          <p:nvPr/>
        </p:nvPicPr>
        <p:blipFill>
          <a:blip r:embed="rId2"/>
          <a:stretch>
            <a:fillRect/>
          </a:stretch>
        </p:blipFill>
        <p:spPr>
          <a:xfrm>
            <a:off x="2439664" y="2056333"/>
            <a:ext cx="7373632" cy="3975978"/>
          </a:xfrm>
          <a:prstGeom prst="rect">
            <a:avLst/>
          </a:prstGeom>
        </p:spPr>
      </p:pic>
    </p:spTree>
    <p:extLst>
      <p:ext uri="{BB962C8B-B14F-4D97-AF65-F5344CB8AC3E}">
        <p14:creationId xmlns:p14="http://schemas.microsoft.com/office/powerpoint/2010/main" val="2439771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 Margin Vs. Soft Margin</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a:t>
            </a:r>
            <a:r>
              <a:rPr lang="en-US" b="1" dirty="0"/>
              <a:t>Hard margin SVM</a:t>
            </a:r>
            <a:r>
              <a:rPr lang="en-US" dirty="0"/>
              <a:t> can work only when data is completely linearly separable without any errors (noise or outliers). </a:t>
            </a:r>
          </a:p>
          <a:p>
            <a:pPr>
              <a:buFont typeface="Wingdings" panose="05000000000000000000" pitchFamily="2" charset="2"/>
              <a:buChar char="Ø"/>
            </a:pPr>
            <a:r>
              <a:rPr lang="en-US" dirty="0"/>
              <a:t> In case of errors either the </a:t>
            </a:r>
            <a:r>
              <a:rPr lang="en-US" b="1" dirty="0"/>
              <a:t>margin</a:t>
            </a:r>
            <a:r>
              <a:rPr lang="en-US" dirty="0"/>
              <a:t> is smaller or </a:t>
            </a:r>
            <a:r>
              <a:rPr lang="en-US" b="1" dirty="0"/>
              <a:t>hard margin SVM</a:t>
            </a:r>
            <a:r>
              <a:rPr lang="en-US" dirty="0"/>
              <a:t> fails. </a:t>
            </a:r>
          </a:p>
          <a:p>
            <a:pPr>
              <a:buFont typeface="Wingdings" panose="05000000000000000000" pitchFamily="2" charset="2"/>
              <a:buChar char="Ø"/>
            </a:pPr>
            <a:r>
              <a:rPr lang="en-US" dirty="0"/>
              <a:t> On the other hand </a:t>
            </a:r>
            <a:r>
              <a:rPr lang="en-US" b="1" dirty="0"/>
              <a:t>soft margin SVM</a:t>
            </a:r>
            <a:r>
              <a:rPr lang="en-US" dirty="0"/>
              <a:t> solves this problem by introducing slack variables.</a:t>
            </a:r>
          </a:p>
        </p:txBody>
      </p:sp>
    </p:spTree>
    <p:extLst>
      <p:ext uri="{BB962C8B-B14F-4D97-AF65-F5344CB8AC3E}">
        <p14:creationId xmlns:p14="http://schemas.microsoft.com/office/powerpoint/2010/main" val="1588979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a:t>
            </a:r>
          </a:p>
        </p:txBody>
      </p:sp>
      <p:sp>
        <p:nvSpPr>
          <p:cNvPr id="3" name="Content Placeholder 2"/>
          <p:cNvSpPr>
            <a:spLocks noGrp="1"/>
          </p:cNvSpPr>
          <p:nvPr>
            <p:ph idx="1"/>
          </p:nvPr>
        </p:nvSpPr>
        <p:spPr>
          <a:xfrm>
            <a:off x="1097280" y="1859381"/>
            <a:ext cx="10058400" cy="4023360"/>
          </a:xfrm>
        </p:spPr>
        <p:txBody>
          <a:bodyPr/>
          <a:lstStyle/>
          <a:p>
            <a:pPr>
              <a:buFont typeface="Wingdings" panose="05000000000000000000" pitchFamily="2" charset="2"/>
              <a:buChar char="Ø"/>
            </a:pPr>
            <a:r>
              <a:rPr lang="en-US" dirty="0"/>
              <a:t> Feature Projections to higher dimension</a:t>
            </a:r>
          </a:p>
          <a:p>
            <a:pPr>
              <a:buFont typeface="Wingdings" panose="05000000000000000000" pitchFamily="2" charset="2"/>
              <a:buChar char="Ø"/>
            </a:pPr>
            <a:r>
              <a:rPr lang="en-US" dirty="0"/>
              <a:t> What??</a:t>
            </a:r>
          </a:p>
          <a:p>
            <a:pPr>
              <a:buFont typeface="Wingdings" panose="05000000000000000000" pitchFamily="2" charset="2"/>
              <a:buChar char="Ø"/>
            </a:pPr>
            <a:endParaRPr lang="en-US" dirty="0"/>
          </a:p>
          <a:p>
            <a:pPr>
              <a:buFont typeface="Wingdings" panose="05000000000000000000" pitchFamily="2" charset="2"/>
              <a:buChar char="Ø"/>
            </a:pPr>
            <a:r>
              <a:rPr lang="en-US" dirty="0"/>
              <a:t>Say your data is like this –</a:t>
            </a:r>
          </a:p>
          <a:p>
            <a:pPr>
              <a:buFont typeface="Wingdings" panose="05000000000000000000" pitchFamily="2" charset="2"/>
              <a:buChar char="Ø"/>
            </a:pPr>
            <a:endParaRPr lang="en-US" dirty="0"/>
          </a:p>
          <a:p>
            <a:pPr>
              <a:buFont typeface="Wingdings" panose="05000000000000000000" pitchFamily="2" charset="2"/>
              <a:buChar char="Ø"/>
            </a:pPr>
            <a:r>
              <a:rPr lang="en-US" dirty="0"/>
              <a:t> How can you classify?</a:t>
            </a:r>
          </a:p>
        </p:txBody>
      </p:sp>
      <p:grpSp>
        <p:nvGrpSpPr>
          <p:cNvPr id="10" name="Group 9"/>
          <p:cNvGrpSpPr/>
          <p:nvPr/>
        </p:nvGrpSpPr>
        <p:grpSpPr>
          <a:xfrm>
            <a:off x="5311814" y="2377541"/>
            <a:ext cx="3657600" cy="3505200"/>
            <a:chOff x="5311814" y="2377541"/>
            <a:chExt cx="3657600" cy="3505200"/>
          </a:xfrm>
        </p:grpSpPr>
        <p:sp>
          <p:nvSpPr>
            <p:cNvPr id="4" name="Line 15"/>
            <p:cNvSpPr>
              <a:spLocks noChangeShapeType="1"/>
            </p:cNvSpPr>
            <p:nvPr/>
          </p:nvSpPr>
          <p:spPr bwMode="auto">
            <a:xfrm>
              <a:off x="5477302" y="2377541"/>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 name="Line 16"/>
            <p:cNvSpPr>
              <a:spLocks noChangeShapeType="1"/>
            </p:cNvSpPr>
            <p:nvPr/>
          </p:nvSpPr>
          <p:spPr bwMode="auto">
            <a:xfrm flipV="1">
              <a:off x="5311814" y="5655701"/>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 name="Rectangle 5"/>
            <p:cNvSpPr/>
            <p:nvPr/>
          </p:nvSpPr>
          <p:spPr>
            <a:xfrm>
              <a:off x="5923128" y="3330054"/>
              <a:ext cx="627797" cy="5322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374796" y="4483258"/>
              <a:ext cx="627797" cy="5322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246961" y="3330054"/>
              <a:ext cx="600502" cy="641445"/>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969076" y="4373443"/>
              <a:ext cx="600502" cy="641445"/>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08359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Shall we go for a picnic?</a:t>
            </a:r>
          </a:p>
          <a:p>
            <a:pPr>
              <a:buFont typeface="Wingdings" panose="05000000000000000000" pitchFamily="2" charset="2"/>
              <a:buChar char="Ø"/>
            </a:pPr>
            <a:r>
              <a:rPr lang="en-US" dirty="0"/>
              <a:t> You are planning a picnic today, but the morning is cloudy</a:t>
            </a:r>
          </a:p>
          <a:p>
            <a:pPr>
              <a:buFont typeface="Wingdings" panose="05000000000000000000" pitchFamily="2" charset="2"/>
              <a:buChar char="Ø"/>
            </a:pPr>
            <a:r>
              <a:rPr lang="en-US" dirty="0"/>
              <a:t> Oh no! 50% of all rainy days start off cloudy!</a:t>
            </a:r>
          </a:p>
          <a:p>
            <a:pPr>
              <a:buFont typeface="Wingdings" panose="05000000000000000000" pitchFamily="2" charset="2"/>
              <a:buChar char="Ø"/>
            </a:pPr>
            <a:r>
              <a:rPr lang="en-US" dirty="0"/>
              <a:t> But cloudy mornings are common (about 40% of days start cloudy)</a:t>
            </a:r>
          </a:p>
          <a:p>
            <a:pPr>
              <a:buFont typeface="Wingdings" panose="05000000000000000000" pitchFamily="2" charset="2"/>
              <a:buChar char="Ø"/>
            </a:pPr>
            <a:r>
              <a:rPr lang="en-US" dirty="0"/>
              <a:t> And this is usually a dry month (only 3 of 30 days tend to be rainy, or 10%)</a:t>
            </a:r>
          </a:p>
          <a:p>
            <a:pPr>
              <a:buFont typeface="Wingdings" panose="05000000000000000000" pitchFamily="2" charset="2"/>
              <a:buChar char="Ø"/>
            </a:pPr>
            <a:r>
              <a:rPr lang="en-US" b="1" dirty="0"/>
              <a:t> What is the chance of rain during the day?</a:t>
            </a:r>
            <a:endParaRPr lang="en-US"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3383768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a:t>
            </a:r>
          </a:p>
        </p:txBody>
      </p:sp>
      <p:pic>
        <p:nvPicPr>
          <p:cNvPr id="13" name="Picture 12"/>
          <p:cNvPicPr>
            <a:picLocks noChangeAspect="1"/>
          </p:cNvPicPr>
          <p:nvPr/>
        </p:nvPicPr>
        <p:blipFill>
          <a:blip r:embed="rId2"/>
          <a:stretch>
            <a:fillRect/>
          </a:stretch>
        </p:blipFill>
        <p:spPr>
          <a:xfrm>
            <a:off x="3696197" y="1871591"/>
            <a:ext cx="4601642" cy="4310399"/>
          </a:xfrm>
          <a:prstGeom prst="rect">
            <a:avLst/>
          </a:prstGeom>
        </p:spPr>
      </p:pic>
    </p:spTree>
    <p:extLst>
      <p:ext uri="{BB962C8B-B14F-4D97-AF65-F5344CB8AC3E}">
        <p14:creationId xmlns:p14="http://schemas.microsoft.com/office/powerpoint/2010/main" val="3321868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a:t>
            </a:r>
          </a:p>
        </p:txBody>
      </p:sp>
      <p:pic>
        <p:nvPicPr>
          <p:cNvPr id="5" name="Picture 4"/>
          <p:cNvPicPr>
            <a:picLocks noChangeAspect="1"/>
          </p:cNvPicPr>
          <p:nvPr/>
        </p:nvPicPr>
        <p:blipFill>
          <a:blip r:embed="rId2"/>
          <a:stretch>
            <a:fillRect/>
          </a:stretch>
        </p:blipFill>
        <p:spPr>
          <a:xfrm>
            <a:off x="2254439" y="2142983"/>
            <a:ext cx="7012390" cy="3733870"/>
          </a:xfrm>
          <a:prstGeom prst="rect">
            <a:avLst/>
          </a:prstGeom>
        </p:spPr>
      </p:pic>
    </p:spTree>
    <p:extLst>
      <p:ext uri="{BB962C8B-B14F-4D97-AF65-F5344CB8AC3E}">
        <p14:creationId xmlns:p14="http://schemas.microsoft.com/office/powerpoint/2010/main" val="2937392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a:t>
            </a:r>
          </a:p>
        </p:txBody>
      </p:sp>
      <p:pic>
        <p:nvPicPr>
          <p:cNvPr id="5" name="Picture 4"/>
          <p:cNvPicPr>
            <a:picLocks noChangeAspect="1"/>
          </p:cNvPicPr>
          <p:nvPr/>
        </p:nvPicPr>
        <p:blipFill>
          <a:blip r:embed="rId2"/>
          <a:stretch>
            <a:fillRect/>
          </a:stretch>
        </p:blipFill>
        <p:spPr>
          <a:xfrm>
            <a:off x="1548168" y="2165871"/>
            <a:ext cx="8769506" cy="3497949"/>
          </a:xfrm>
          <a:prstGeom prst="rect">
            <a:avLst/>
          </a:prstGeom>
        </p:spPr>
      </p:pic>
    </p:spTree>
    <p:extLst>
      <p:ext uri="{BB962C8B-B14F-4D97-AF65-F5344CB8AC3E}">
        <p14:creationId xmlns:p14="http://schemas.microsoft.com/office/powerpoint/2010/main" val="30812393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4" name="Picture 3"/>
          <p:cNvPicPr>
            <a:picLocks noChangeAspect="1"/>
          </p:cNvPicPr>
          <p:nvPr/>
        </p:nvPicPr>
        <p:blipFill rotWithShape="1">
          <a:blip r:embed="rId2"/>
          <a:srcRect l="21492" t="37407" r="46269" b="28746"/>
          <a:stretch/>
        </p:blipFill>
        <p:spPr>
          <a:xfrm>
            <a:off x="2088107" y="1914781"/>
            <a:ext cx="7369792" cy="4350226"/>
          </a:xfrm>
          <a:prstGeom prst="rect">
            <a:avLst/>
          </a:prstGeom>
        </p:spPr>
      </p:pic>
    </p:spTree>
    <p:extLst>
      <p:ext uri="{BB962C8B-B14F-4D97-AF65-F5344CB8AC3E}">
        <p14:creationId xmlns:p14="http://schemas.microsoft.com/office/powerpoint/2010/main" val="942053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20597" t="37407" r="45821" b="25361"/>
          <a:stretch/>
        </p:blipFill>
        <p:spPr>
          <a:xfrm>
            <a:off x="1759196" y="1910687"/>
            <a:ext cx="8761864" cy="4285397"/>
          </a:xfrm>
          <a:prstGeom prst="rect">
            <a:avLst/>
          </a:prstGeom>
        </p:spPr>
      </p:pic>
    </p:spTree>
    <p:extLst>
      <p:ext uri="{BB962C8B-B14F-4D97-AF65-F5344CB8AC3E}">
        <p14:creationId xmlns:p14="http://schemas.microsoft.com/office/powerpoint/2010/main" val="2628055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20709" t="37407" r="46268" b="26755"/>
          <a:stretch/>
        </p:blipFill>
        <p:spPr>
          <a:xfrm>
            <a:off x="2047165" y="2006221"/>
            <a:ext cx="7001301" cy="4271981"/>
          </a:xfrm>
          <a:prstGeom prst="rect">
            <a:avLst/>
          </a:prstGeom>
        </p:spPr>
      </p:pic>
    </p:spTree>
    <p:extLst>
      <p:ext uri="{BB962C8B-B14F-4D97-AF65-F5344CB8AC3E}">
        <p14:creationId xmlns:p14="http://schemas.microsoft.com/office/powerpoint/2010/main" val="3333565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20261" t="37407" r="46045" b="26755"/>
          <a:stretch/>
        </p:blipFill>
        <p:spPr>
          <a:xfrm>
            <a:off x="1596787" y="1856095"/>
            <a:ext cx="7383440" cy="4415343"/>
          </a:xfrm>
          <a:prstGeom prst="rect">
            <a:avLst/>
          </a:prstGeom>
        </p:spPr>
      </p:pic>
    </p:spTree>
    <p:extLst>
      <p:ext uri="{BB962C8B-B14F-4D97-AF65-F5344CB8AC3E}">
        <p14:creationId xmlns:p14="http://schemas.microsoft.com/office/powerpoint/2010/main" val="1726701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8135" t="37606" r="40560" b="29144"/>
          <a:stretch/>
        </p:blipFill>
        <p:spPr>
          <a:xfrm>
            <a:off x="1310183" y="1869744"/>
            <a:ext cx="9559398" cy="4326339"/>
          </a:xfrm>
          <a:prstGeom prst="rect">
            <a:avLst/>
          </a:prstGeom>
        </p:spPr>
      </p:pic>
    </p:spTree>
    <p:extLst>
      <p:ext uri="{BB962C8B-B14F-4D97-AF65-F5344CB8AC3E}">
        <p14:creationId xmlns:p14="http://schemas.microsoft.com/office/powerpoint/2010/main" val="228602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7015" t="37805" r="40784" b="29543"/>
          <a:stretch/>
        </p:blipFill>
        <p:spPr>
          <a:xfrm>
            <a:off x="1097279" y="1965278"/>
            <a:ext cx="9493383" cy="4129748"/>
          </a:xfrm>
          <a:prstGeom prst="rect">
            <a:avLst/>
          </a:prstGeom>
        </p:spPr>
      </p:pic>
    </p:spTree>
    <p:extLst>
      <p:ext uri="{BB962C8B-B14F-4D97-AF65-F5344CB8AC3E}">
        <p14:creationId xmlns:p14="http://schemas.microsoft.com/office/powerpoint/2010/main" val="9313059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6567" t="37606" r="41567" b="29144"/>
          <a:stretch/>
        </p:blipFill>
        <p:spPr>
          <a:xfrm>
            <a:off x="1192813" y="1842447"/>
            <a:ext cx="9725396" cy="4342623"/>
          </a:xfrm>
          <a:prstGeom prst="rect">
            <a:avLst/>
          </a:prstGeom>
        </p:spPr>
      </p:pic>
    </p:spTree>
    <p:extLst>
      <p:ext uri="{BB962C8B-B14F-4D97-AF65-F5344CB8AC3E}">
        <p14:creationId xmlns:p14="http://schemas.microsoft.com/office/powerpoint/2010/main" val="188441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We will use Rain to mean rain during the day, and Cloud to mean cloudy morning.</a:t>
            </a:r>
          </a:p>
          <a:p>
            <a:pPr>
              <a:buFont typeface="Wingdings" panose="05000000000000000000" pitchFamily="2" charset="2"/>
              <a:buChar char="Ø"/>
            </a:pPr>
            <a:r>
              <a:rPr lang="en-US" dirty="0"/>
              <a:t> The chance of Rain given Cloud is written P(</a:t>
            </a:r>
            <a:r>
              <a:rPr lang="en-US" dirty="0" err="1"/>
              <a:t>Rain|Cloud</a:t>
            </a:r>
            <a:r>
              <a:rPr lang="en-US" dirty="0"/>
              <a:t>)</a:t>
            </a:r>
          </a:p>
          <a:p>
            <a:pPr>
              <a:buFont typeface="Wingdings" panose="05000000000000000000" pitchFamily="2" charset="2"/>
              <a:buChar char="Ø"/>
            </a:pPr>
            <a:r>
              <a:rPr lang="en-US" dirty="0"/>
              <a:t> So let's put that in the formula:</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p:pic>
        <p:nvPicPr>
          <p:cNvPr id="4" name="Picture 3"/>
          <p:cNvPicPr>
            <a:picLocks noChangeAspect="1"/>
          </p:cNvPicPr>
          <p:nvPr/>
        </p:nvPicPr>
        <p:blipFill rotWithShape="1">
          <a:blip r:embed="rId2"/>
          <a:srcRect l="36828" t="53932" r="34851" b="39696"/>
          <a:stretch/>
        </p:blipFill>
        <p:spPr>
          <a:xfrm>
            <a:off x="2483891" y="3843766"/>
            <a:ext cx="7376143" cy="932950"/>
          </a:xfrm>
          <a:prstGeom prst="rect">
            <a:avLst/>
          </a:prstGeom>
        </p:spPr>
      </p:pic>
    </p:spTree>
    <p:extLst>
      <p:ext uri="{BB962C8B-B14F-4D97-AF65-F5344CB8AC3E}">
        <p14:creationId xmlns:p14="http://schemas.microsoft.com/office/powerpoint/2010/main" val="2070358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7239" t="37407" r="42127" b="28945"/>
          <a:stretch/>
        </p:blipFill>
        <p:spPr>
          <a:xfrm>
            <a:off x="1172341" y="1744183"/>
            <a:ext cx="9663981" cy="4499206"/>
          </a:xfrm>
          <a:prstGeom prst="rect">
            <a:avLst/>
          </a:prstGeom>
        </p:spPr>
      </p:pic>
    </p:spTree>
    <p:extLst>
      <p:ext uri="{BB962C8B-B14F-4D97-AF65-F5344CB8AC3E}">
        <p14:creationId xmlns:p14="http://schemas.microsoft.com/office/powerpoint/2010/main" val="458230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4" name="Picture 3"/>
          <p:cNvPicPr>
            <a:picLocks noChangeAspect="1"/>
          </p:cNvPicPr>
          <p:nvPr/>
        </p:nvPicPr>
        <p:blipFill rotWithShape="1">
          <a:blip r:embed="rId2"/>
          <a:srcRect l="16903" t="37606" r="41119" b="28348"/>
          <a:stretch/>
        </p:blipFill>
        <p:spPr>
          <a:xfrm>
            <a:off x="1097279" y="1869744"/>
            <a:ext cx="9616213" cy="4384993"/>
          </a:xfrm>
          <a:prstGeom prst="rect">
            <a:avLst/>
          </a:prstGeom>
        </p:spPr>
      </p:pic>
    </p:spTree>
    <p:extLst>
      <p:ext uri="{BB962C8B-B14F-4D97-AF65-F5344CB8AC3E}">
        <p14:creationId xmlns:p14="http://schemas.microsoft.com/office/powerpoint/2010/main" val="1152150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6567" t="37407" r="41343" b="28746"/>
          <a:stretch/>
        </p:blipFill>
        <p:spPr>
          <a:xfrm>
            <a:off x="1097280" y="1791952"/>
            <a:ext cx="9643508" cy="4360095"/>
          </a:xfrm>
          <a:prstGeom prst="rect">
            <a:avLst/>
          </a:prstGeom>
        </p:spPr>
      </p:pic>
    </p:spTree>
    <p:extLst>
      <p:ext uri="{BB962C8B-B14F-4D97-AF65-F5344CB8AC3E}">
        <p14:creationId xmlns:p14="http://schemas.microsoft.com/office/powerpoint/2010/main" val="716052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6679" t="37407" r="41567" b="28943"/>
          <a:stretch/>
        </p:blipFill>
        <p:spPr>
          <a:xfrm>
            <a:off x="1097280" y="1842448"/>
            <a:ext cx="9397848" cy="4258101"/>
          </a:xfrm>
          <a:prstGeom prst="rect">
            <a:avLst/>
          </a:prstGeom>
        </p:spPr>
      </p:pic>
    </p:spTree>
    <p:extLst>
      <p:ext uri="{BB962C8B-B14F-4D97-AF65-F5344CB8AC3E}">
        <p14:creationId xmlns:p14="http://schemas.microsoft.com/office/powerpoint/2010/main" val="2799209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6455" t="37407" r="41567" b="28746"/>
          <a:stretch/>
        </p:blipFill>
        <p:spPr>
          <a:xfrm>
            <a:off x="1097280" y="1897039"/>
            <a:ext cx="9466087" cy="4291292"/>
          </a:xfrm>
          <a:prstGeom prst="rect">
            <a:avLst/>
          </a:prstGeom>
        </p:spPr>
      </p:pic>
    </p:spTree>
    <p:extLst>
      <p:ext uri="{BB962C8B-B14F-4D97-AF65-F5344CB8AC3E}">
        <p14:creationId xmlns:p14="http://schemas.microsoft.com/office/powerpoint/2010/main" val="33045858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7574" t="37407" r="41679" b="28746"/>
          <a:stretch/>
        </p:blipFill>
        <p:spPr>
          <a:xfrm>
            <a:off x="996288" y="1856096"/>
            <a:ext cx="9403306" cy="4391652"/>
          </a:xfrm>
          <a:prstGeom prst="rect">
            <a:avLst/>
          </a:prstGeom>
        </p:spPr>
      </p:pic>
    </p:spTree>
    <p:extLst>
      <p:ext uri="{BB962C8B-B14F-4D97-AF65-F5344CB8AC3E}">
        <p14:creationId xmlns:p14="http://schemas.microsoft.com/office/powerpoint/2010/main" val="2232303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7015" t="37606" r="42686" b="29144"/>
          <a:stretch/>
        </p:blipFill>
        <p:spPr>
          <a:xfrm>
            <a:off x="1097279" y="1869744"/>
            <a:ext cx="9275019" cy="4302578"/>
          </a:xfrm>
          <a:prstGeom prst="rect">
            <a:avLst/>
          </a:prstGeom>
        </p:spPr>
      </p:pic>
    </p:spTree>
    <p:extLst>
      <p:ext uri="{BB962C8B-B14F-4D97-AF65-F5344CB8AC3E}">
        <p14:creationId xmlns:p14="http://schemas.microsoft.com/office/powerpoint/2010/main" val="3967338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6231" t="37606" r="41679" b="28547"/>
          <a:stretch/>
        </p:blipFill>
        <p:spPr>
          <a:xfrm>
            <a:off x="1260370" y="1791952"/>
            <a:ext cx="9732220" cy="4400204"/>
          </a:xfrm>
          <a:prstGeom prst="rect">
            <a:avLst/>
          </a:prstGeom>
        </p:spPr>
      </p:pic>
    </p:spTree>
    <p:extLst>
      <p:ext uri="{BB962C8B-B14F-4D97-AF65-F5344CB8AC3E}">
        <p14:creationId xmlns:p14="http://schemas.microsoft.com/office/powerpoint/2010/main" val="2046665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7239" t="37805" r="42239" b="29343"/>
          <a:stretch/>
        </p:blipFill>
        <p:spPr>
          <a:xfrm>
            <a:off x="1185989" y="1856096"/>
            <a:ext cx="9595742" cy="4373747"/>
          </a:xfrm>
          <a:prstGeom prst="rect">
            <a:avLst/>
          </a:prstGeom>
        </p:spPr>
      </p:pic>
    </p:spTree>
    <p:extLst>
      <p:ext uri="{BB962C8B-B14F-4D97-AF65-F5344CB8AC3E}">
        <p14:creationId xmlns:p14="http://schemas.microsoft.com/office/powerpoint/2010/main" val="2186501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7575" t="37407" r="42351" b="28347"/>
          <a:stretch/>
        </p:blipFill>
        <p:spPr>
          <a:xfrm>
            <a:off x="1240581" y="1856096"/>
            <a:ext cx="9240900" cy="4439762"/>
          </a:xfrm>
          <a:prstGeom prst="rect">
            <a:avLst/>
          </a:prstGeom>
        </p:spPr>
      </p:pic>
    </p:spTree>
    <p:extLst>
      <p:ext uri="{BB962C8B-B14F-4D97-AF65-F5344CB8AC3E}">
        <p14:creationId xmlns:p14="http://schemas.microsoft.com/office/powerpoint/2010/main" val="1215439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P(Rain) is Probability of Rain = 10%</a:t>
            </a:r>
          </a:p>
          <a:p>
            <a:pPr>
              <a:buFont typeface="Wingdings" panose="05000000000000000000" pitchFamily="2" charset="2"/>
              <a:buChar char="Ø"/>
            </a:pPr>
            <a:r>
              <a:rPr lang="en-US" dirty="0"/>
              <a:t> P(</a:t>
            </a:r>
            <a:r>
              <a:rPr lang="en-US" dirty="0" err="1"/>
              <a:t>Cloud|Rain</a:t>
            </a:r>
            <a:r>
              <a:rPr lang="en-US" dirty="0"/>
              <a:t>) is Probability of Cloud, given that Rain happens = 50%</a:t>
            </a:r>
          </a:p>
          <a:p>
            <a:pPr>
              <a:buFont typeface="Wingdings" panose="05000000000000000000" pitchFamily="2" charset="2"/>
              <a:buChar char="Ø"/>
            </a:pPr>
            <a:r>
              <a:rPr lang="en-US" dirty="0"/>
              <a:t> P(Cloud) is Probability of Cloud = 40%</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Or a 12.5% chance of rain. Not too bad, let's have a picnic!</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p:pic>
        <p:nvPicPr>
          <p:cNvPr id="4" name="Picture 3"/>
          <p:cNvPicPr>
            <a:picLocks noChangeAspect="1"/>
          </p:cNvPicPr>
          <p:nvPr/>
        </p:nvPicPr>
        <p:blipFill rotWithShape="1">
          <a:blip r:embed="rId2"/>
          <a:srcRect l="37388" t="74838" r="36082" b="17199"/>
          <a:stretch/>
        </p:blipFill>
        <p:spPr>
          <a:xfrm>
            <a:off x="2634017" y="3447981"/>
            <a:ext cx="6659807" cy="1124019"/>
          </a:xfrm>
          <a:prstGeom prst="rect">
            <a:avLst/>
          </a:prstGeom>
        </p:spPr>
      </p:pic>
    </p:spTree>
    <p:extLst>
      <p:ext uri="{BB962C8B-B14F-4D97-AF65-F5344CB8AC3E}">
        <p14:creationId xmlns:p14="http://schemas.microsoft.com/office/powerpoint/2010/main" val="4155508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6567" t="37407" r="42127" b="28746"/>
          <a:stretch/>
        </p:blipFill>
        <p:spPr>
          <a:xfrm>
            <a:off x="1097280" y="1856096"/>
            <a:ext cx="9547974" cy="4398794"/>
          </a:xfrm>
          <a:prstGeom prst="rect">
            <a:avLst/>
          </a:prstGeom>
        </p:spPr>
      </p:pic>
    </p:spTree>
    <p:extLst>
      <p:ext uri="{BB962C8B-B14F-4D97-AF65-F5344CB8AC3E}">
        <p14:creationId xmlns:p14="http://schemas.microsoft.com/office/powerpoint/2010/main" val="40509421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6343" t="37407" r="40784" b="28945"/>
          <a:stretch/>
        </p:blipFill>
        <p:spPr>
          <a:xfrm>
            <a:off x="1241946" y="1856096"/>
            <a:ext cx="9913734" cy="4374465"/>
          </a:xfrm>
          <a:prstGeom prst="rect">
            <a:avLst/>
          </a:prstGeom>
        </p:spPr>
      </p:pic>
    </p:spTree>
    <p:extLst>
      <p:ext uri="{BB962C8B-B14F-4D97-AF65-F5344CB8AC3E}">
        <p14:creationId xmlns:p14="http://schemas.microsoft.com/office/powerpoint/2010/main" val="1928469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6120" t="37805" r="42015" b="28945"/>
          <a:stretch/>
        </p:blipFill>
        <p:spPr>
          <a:xfrm>
            <a:off x="1109563" y="1842447"/>
            <a:ext cx="9811186" cy="4380931"/>
          </a:xfrm>
          <a:prstGeom prst="rect">
            <a:avLst/>
          </a:prstGeom>
        </p:spPr>
      </p:pic>
    </p:spTree>
    <p:extLst>
      <p:ext uri="{BB962C8B-B14F-4D97-AF65-F5344CB8AC3E}">
        <p14:creationId xmlns:p14="http://schemas.microsoft.com/office/powerpoint/2010/main" val="34594964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6679" t="37606" r="40896" b="28945"/>
          <a:stretch/>
        </p:blipFill>
        <p:spPr>
          <a:xfrm>
            <a:off x="953977" y="1869744"/>
            <a:ext cx="9936935" cy="4404761"/>
          </a:xfrm>
          <a:prstGeom prst="rect">
            <a:avLst/>
          </a:prstGeom>
        </p:spPr>
      </p:pic>
    </p:spTree>
    <p:extLst>
      <p:ext uri="{BB962C8B-B14F-4D97-AF65-F5344CB8AC3E}">
        <p14:creationId xmlns:p14="http://schemas.microsoft.com/office/powerpoint/2010/main" val="9393033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6796" t="38000" r="42007" b="29379"/>
          <a:stretch/>
        </p:blipFill>
        <p:spPr>
          <a:xfrm>
            <a:off x="1103719" y="1987826"/>
            <a:ext cx="9572867" cy="4261642"/>
          </a:xfrm>
          <a:prstGeom prst="rect">
            <a:avLst/>
          </a:prstGeom>
        </p:spPr>
      </p:pic>
    </p:spTree>
    <p:extLst>
      <p:ext uri="{BB962C8B-B14F-4D97-AF65-F5344CB8AC3E}">
        <p14:creationId xmlns:p14="http://schemas.microsoft.com/office/powerpoint/2010/main" val="2459109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6796" t="37552" r="41479" b="28816"/>
          <a:stretch/>
        </p:blipFill>
        <p:spPr>
          <a:xfrm>
            <a:off x="1097280" y="1841679"/>
            <a:ext cx="9691176" cy="4391696"/>
          </a:xfrm>
          <a:prstGeom prst="rect">
            <a:avLst/>
          </a:prstGeom>
        </p:spPr>
      </p:pic>
    </p:spTree>
    <p:extLst>
      <p:ext uri="{BB962C8B-B14F-4D97-AF65-F5344CB8AC3E}">
        <p14:creationId xmlns:p14="http://schemas.microsoft.com/office/powerpoint/2010/main" val="416443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6903" t="38800" r="39104" b="29145"/>
          <a:stretch/>
        </p:blipFill>
        <p:spPr>
          <a:xfrm>
            <a:off x="968990" y="1856096"/>
            <a:ext cx="10186689" cy="4173174"/>
          </a:xfrm>
          <a:prstGeom prst="rect">
            <a:avLst/>
          </a:prstGeom>
        </p:spPr>
      </p:pic>
    </p:spTree>
    <p:extLst>
      <p:ext uri="{BB962C8B-B14F-4D97-AF65-F5344CB8AC3E}">
        <p14:creationId xmlns:p14="http://schemas.microsoft.com/office/powerpoint/2010/main" val="28648802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6903" t="37606" r="40336" b="28746"/>
          <a:stretch/>
        </p:blipFill>
        <p:spPr>
          <a:xfrm>
            <a:off x="1097280" y="1842448"/>
            <a:ext cx="9902816" cy="4381089"/>
          </a:xfrm>
          <a:prstGeom prst="rect">
            <a:avLst/>
          </a:prstGeom>
        </p:spPr>
      </p:pic>
    </p:spTree>
    <p:extLst>
      <p:ext uri="{BB962C8B-B14F-4D97-AF65-F5344CB8AC3E}">
        <p14:creationId xmlns:p14="http://schemas.microsoft.com/office/powerpoint/2010/main" val="9437540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4" name="Picture 3"/>
          <p:cNvPicPr>
            <a:picLocks noChangeAspect="1"/>
          </p:cNvPicPr>
          <p:nvPr/>
        </p:nvPicPr>
        <p:blipFill rotWithShape="1">
          <a:blip r:embed="rId2"/>
          <a:srcRect l="17239" t="37606" r="39440" b="28746"/>
          <a:stretch/>
        </p:blipFill>
        <p:spPr>
          <a:xfrm>
            <a:off x="1097280" y="1869744"/>
            <a:ext cx="9907064" cy="4326340"/>
          </a:xfrm>
          <a:prstGeom prst="rect">
            <a:avLst/>
          </a:prstGeom>
        </p:spPr>
      </p:pic>
    </p:spTree>
    <p:extLst>
      <p:ext uri="{BB962C8B-B14F-4D97-AF65-F5344CB8AC3E}">
        <p14:creationId xmlns:p14="http://schemas.microsoft.com/office/powerpoint/2010/main" val="242861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7239" t="37805" r="53880" b="30936"/>
          <a:stretch/>
        </p:blipFill>
        <p:spPr>
          <a:xfrm>
            <a:off x="1097280" y="1937984"/>
            <a:ext cx="6791126" cy="4132582"/>
          </a:xfrm>
          <a:prstGeom prst="rect">
            <a:avLst/>
          </a:prstGeom>
        </p:spPr>
      </p:pic>
    </p:spTree>
    <p:extLst>
      <p:ext uri="{BB962C8B-B14F-4D97-AF65-F5344CB8AC3E}">
        <p14:creationId xmlns:p14="http://schemas.microsoft.com/office/powerpoint/2010/main" val="865904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1097280" y="1845733"/>
            <a:ext cx="10058400" cy="4391293"/>
          </a:xfrm>
        </p:spPr>
        <p:txBody>
          <a:bodyPr>
            <a:normAutofit fontScale="85000" lnSpcReduction="20000"/>
          </a:bodyPr>
          <a:lstStyle/>
          <a:p>
            <a:pPr>
              <a:buFont typeface="Wingdings" panose="05000000000000000000" pitchFamily="2" charset="2"/>
              <a:buChar char="Ø"/>
            </a:pPr>
            <a:r>
              <a:rPr lang="en-US" dirty="0"/>
              <a:t> Bayes theorem provides a way of calculating posterior probability P(</a:t>
            </a:r>
            <a:r>
              <a:rPr lang="en-US" dirty="0" err="1"/>
              <a:t>c|x</a:t>
            </a:r>
            <a:r>
              <a:rPr lang="en-US" dirty="0"/>
              <a:t>) from P(c), P(x) and P(</a:t>
            </a:r>
            <a:r>
              <a:rPr lang="en-US" dirty="0" err="1"/>
              <a:t>x|c</a:t>
            </a:r>
            <a:r>
              <a:rPr lang="en-US" dirty="0"/>
              <a:t>).</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a:t>
            </a:r>
            <a:r>
              <a:rPr lang="en-US" i="1" dirty="0"/>
              <a:t>P</a:t>
            </a:r>
            <a:r>
              <a:rPr lang="en-US" dirty="0"/>
              <a:t>(</a:t>
            </a:r>
            <a:r>
              <a:rPr lang="en-US" i="1" dirty="0" err="1"/>
              <a:t>c|x</a:t>
            </a:r>
            <a:r>
              <a:rPr lang="en-US" dirty="0"/>
              <a:t>) is the posterior probability of </a:t>
            </a:r>
            <a:r>
              <a:rPr lang="en-US" i="1" dirty="0"/>
              <a:t>class</a:t>
            </a:r>
            <a:r>
              <a:rPr lang="en-US" dirty="0"/>
              <a:t> (c, </a:t>
            </a:r>
            <a:r>
              <a:rPr lang="en-US" i="1" dirty="0"/>
              <a:t>target</a:t>
            </a:r>
            <a:r>
              <a:rPr lang="en-US" dirty="0"/>
              <a:t>) given </a:t>
            </a:r>
            <a:r>
              <a:rPr lang="en-US" i="1" dirty="0"/>
              <a:t>predictor</a:t>
            </a:r>
            <a:r>
              <a:rPr lang="en-US" dirty="0"/>
              <a:t> (x, </a:t>
            </a:r>
            <a:r>
              <a:rPr lang="en-US" i="1" dirty="0"/>
              <a:t>attributes</a:t>
            </a:r>
            <a:r>
              <a:rPr lang="en-US" dirty="0"/>
              <a:t>).</a:t>
            </a:r>
          </a:p>
          <a:p>
            <a:pPr>
              <a:buFont typeface="Wingdings" panose="05000000000000000000" pitchFamily="2" charset="2"/>
              <a:buChar char="Ø"/>
            </a:pPr>
            <a:r>
              <a:rPr lang="en-US" i="1" dirty="0"/>
              <a:t> P</a:t>
            </a:r>
            <a:r>
              <a:rPr lang="en-US" dirty="0"/>
              <a:t>(</a:t>
            </a:r>
            <a:r>
              <a:rPr lang="en-US" i="1" dirty="0"/>
              <a:t>c</a:t>
            </a:r>
            <a:r>
              <a:rPr lang="en-US" dirty="0"/>
              <a:t>) is the prior probability of </a:t>
            </a:r>
            <a:r>
              <a:rPr lang="en-US" i="1" dirty="0"/>
              <a:t>class</a:t>
            </a:r>
            <a:r>
              <a:rPr lang="en-US" dirty="0"/>
              <a:t>.</a:t>
            </a:r>
          </a:p>
          <a:p>
            <a:pPr>
              <a:buFont typeface="Wingdings" panose="05000000000000000000" pitchFamily="2" charset="2"/>
              <a:buChar char="Ø"/>
            </a:pPr>
            <a:r>
              <a:rPr lang="en-US" i="1" dirty="0"/>
              <a:t> P</a:t>
            </a:r>
            <a:r>
              <a:rPr lang="en-US" dirty="0"/>
              <a:t>(</a:t>
            </a:r>
            <a:r>
              <a:rPr lang="en-US" i="1" dirty="0" err="1"/>
              <a:t>x|c</a:t>
            </a:r>
            <a:r>
              <a:rPr lang="en-US" dirty="0"/>
              <a:t>) is the likelihood which is the probability of </a:t>
            </a:r>
            <a:r>
              <a:rPr lang="en-US" i="1" dirty="0"/>
              <a:t>predictor</a:t>
            </a:r>
            <a:r>
              <a:rPr lang="en-US" dirty="0"/>
              <a:t> given </a:t>
            </a:r>
            <a:r>
              <a:rPr lang="en-US" i="1" dirty="0"/>
              <a:t>class</a:t>
            </a:r>
            <a:r>
              <a:rPr lang="en-US" dirty="0"/>
              <a:t>.</a:t>
            </a:r>
          </a:p>
          <a:p>
            <a:pPr>
              <a:buFont typeface="Wingdings" panose="05000000000000000000" pitchFamily="2" charset="2"/>
              <a:buChar char="Ø"/>
            </a:pPr>
            <a:r>
              <a:rPr lang="en-US" i="1" dirty="0"/>
              <a:t> P</a:t>
            </a:r>
            <a:r>
              <a:rPr lang="en-US" dirty="0"/>
              <a:t>(</a:t>
            </a:r>
            <a:r>
              <a:rPr lang="en-US" i="1" dirty="0"/>
              <a:t>x</a:t>
            </a:r>
            <a:r>
              <a:rPr lang="en-US" dirty="0"/>
              <a:t>) is the prior probability of </a:t>
            </a:r>
            <a:r>
              <a:rPr lang="en-US" i="1" dirty="0"/>
              <a:t>predictor</a:t>
            </a:r>
            <a:r>
              <a:rPr lang="en-US" dirty="0"/>
              <a:t>.</a:t>
            </a:r>
          </a:p>
          <a:p>
            <a:pPr>
              <a:buFont typeface="Wingdings" panose="05000000000000000000" pitchFamily="2" charset="2"/>
              <a:buChar char="Ø"/>
            </a:pPr>
            <a:endParaRPr lang="en-US" dirty="0"/>
          </a:p>
        </p:txBody>
      </p:sp>
      <p:pic>
        <p:nvPicPr>
          <p:cNvPr id="2050" name="Picture 2" descr="naive bayes, bayes theor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4935" y="2076100"/>
            <a:ext cx="4638964" cy="265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9096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8022" t="38004" r="53097" b="29543"/>
          <a:stretch/>
        </p:blipFill>
        <p:spPr>
          <a:xfrm>
            <a:off x="2421113" y="1856096"/>
            <a:ext cx="6927604" cy="4376742"/>
          </a:xfrm>
          <a:prstGeom prst="rect">
            <a:avLst/>
          </a:prstGeom>
        </p:spPr>
      </p:pic>
    </p:spTree>
    <p:extLst>
      <p:ext uri="{BB962C8B-B14F-4D97-AF65-F5344CB8AC3E}">
        <p14:creationId xmlns:p14="http://schemas.microsoft.com/office/powerpoint/2010/main" val="334453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7798" t="38203" r="41455" b="30339"/>
          <a:stretch/>
        </p:blipFill>
        <p:spPr>
          <a:xfrm>
            <a:off x="982639" y="1819245"/>
            <a:ext cx="9926141" cy="4308599"/>
          </a:xfrm>
          <a:prstGeom prst="rect">
            <a:avLst/>
          </a:prstGeom>
        </p:spPr>
      </p:pic>
    </p:spTree>
    <p:extLst>
      <p:ext uri="{BB962C8B-B14F-4D97-AF65-F5344CB8AC3E}">
        <p14:creationId xmlns:p14="http://schemas.microsoft.com/office/powerpoint/2010/main" val="17648110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7686" t="37407" r="44254" b="27750"/>
          <a:stretch/>
        </p:blipFill>
        <p:spPr>
          <a:xfrm>
            <a:off x="955343" y="1869744"/>
            <a:ext cx="8352430" cy="4299044"/>
          </a:xfrm>
          <a:prstGeom prst="rect">
            <a:avLst/>
          </a:prstGeom>
        </p:spPr>
      </p:pic>
    </p:spTree>
    <p:extLst>
      <p:ext uri="{BB962C8B-B14F-4D97-AF65-F5344CB8AC3E}">
        <p14:creationId xmlns:p14="http://schemas.microsoft.com/office/powerpoint/2010/main" val="1470523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7798" t="37407" r="43694" b="28347"/>
          <a:stretch/>
        </p:blipFill>
        <p:spPr>
          <a:xfrm>
            <a:off x="1097280" y="1924334"/>
            <a:ext cx="8497096" cy="4248548"/>
          </a:xfrm>
          <a:prstGeom prst="rect">
            <a:avLst/>
          </a:prstGeom>
        </p:spPr>
      </p:pic>
    </p:spTree>
    <p:extLst>
      <p:ext uri="{BB962C8B-B14F-4D97-AF65-F5344CB8AC3E}">
        <p14:creationId xmlns:p14="http://schemas.microsoft.com/office/powerpoint/2010/main" val="37838428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7910" t="37407" r="44142" b="27551"/>
          <a:stretch/>
        </p:blipFill>
        <p:spPr>
          <a:xfrm>
            <a:off x="1097279" y="1869743"/>
            <a:ext cx="8428857" cy="4376044"/>
          </a:xfrm>
          <a:prstGeom prst="rect">
            <a:avLst/>
          </a:prstGeom>
        </p:spPr>
      </p:pic>
    </p:spTree>
    <p:extLst>
      <p:ext uri="{BB962C8B-B14F-4D97-AF65-F5344CB8AC3E}">
        <p14:creationId xmlns:p14="http://schemas.microsoft.com/office/powerpoint/2010/main" val="1832010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8135" t="37805" r="44142" b="27750"/>
          <a:stretch/>
        </p:blipFill>
        <p:spPr>
          <a:xfrm>
            <a:off x="1097280" y="1856095"/>
            <a:ext cx="8483448" cy="4355001"/>
          </a:xfrm>
          <a:prstGeom prst="rect">
            <a:avLst/>
          </a:prstGeom>
        </p:spPr>
      </p:pic>
    </p:spTree>
    <p:extLst>
      <p:ext uri="{BB962C8B-B14F-4D97-AF65-F5344CB8AC3E}">
        <p14:creationId xmlns:p14="http://schemas.microsoft.com/office/powerpoint/2010/main" val="24534454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8694" t="37806" r="44030" b="27949"/>
          <a:stretch/>
        </p:blipFill>
        <p:spPr>
          <a:xfrm>
            <a:off x="1274701" y="1778304"/>
            <a:ext cx="8374266" cy="4325445"/>
          </a:xfrm>
          <a:prstGeom prst="rect">
            <a:avLst/>
          </a:prstGeom>
        </p:spPr>
      </p:pic>
    </p:spTree>
    <p:extLst>
      <p:ext uri="{BB962C8B-B14F-4D97-AF65-F5344CB8AC3E}">
        <p14:creationId xmlns:p14="http://schemas.microsoft.com/office/powerpoint/2010/main" val="11020746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9142" t="37208" r="42351" b="30139"/>
          <a:stretch/>
        </p:blipFill>
        <p:spPr>
          <a:xfrm>
            <a:off x="1097280" y="1737360"/>
            <a:ext cx="9329610" cy="4447837"/>
          </a:xfrm>
          <a:prstGeom prst="rect">
            <a:avLst/>
          </a:prstGeom>
        </p:spPr>
      </p:pic>
    </p:spTree>
    <p:extLst>
      <p:ext uri="{BB962C8B-B14F-4D97-AF65-F5344CB8AC3E}">
        <p14:creationId xmlns:p14="http://schemas.microsoft.com/office/powerpoint/2010/main" val="26335204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7127" t="37805" r="39552" b="28945"/>
          <a:stretch/>
        </p:blipFill>
        <p:spPr>
          <a:xfrm>
            <a:off x="1097279" y="1910688"/>
            <a:ext cx="9930831" cy="4285396"/>
          </a:xfrm>
          <a:prstGeom prst="rect">
            <a:avLst/>
          </a:prstGeom>
        </p:spPr>
      </p:pic>
    </p:spTree>
    <p:extLst>
      <p:ext uri="{BB962C8B-B14F-4D97-AF65-F5344CB8AC3E}">
        <p14:creationId xmlns:p14="http://schemas.microsoft.com/office/powerpoint/2010/main" val="23313958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7798" t="38202" r="39776" b="28945"/>
          <a:stretch/>
        </p:blipFill>
        <p:spPr>
          <a:xfrm>
            <a:off x="1097280" y="1897039"/>
            <a:ext cx="9718032" cy="4230806"/>
          </a:xfrm>
          <a:prstGeom prst="rect">
            <a:avLst/>
          </a:prstGeom>
        </p:spPr>
      </p:pic>
    </p:spTree>
    <p:extLst>
      <p:ext uri="{BB962C8B-B14F-4D97-AF65-F5344CB8AC3E}">
        <p14:creationId xmlns:p14="http://schemas.microsoft.com/office/powerpoint/2010/main" val="2940941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Robust classifier</a:t>
            </a:r>
          </a:p>
          <a:p>
            <a:pPr>
              <a:buFont typeface="Wingdings" panose="05000000000000000000" pitchFamily="2" charset="2"/>
              <a:buChar char="Ø"/>
            </a:pPr>
            <a:r>
              <a:rPr lang="en-US" dirty="0"/>
              <a:t> Not affected by irrelevant features</a:t>
            </a:r>
          </a:p>
          <a:p>
            <a:pPr>
              <a:buFont typeface="Wingdings" panose="05000000000000000000" pitchFamily="2" charset="2"/>
              <a:buChar char="Ø"/>
            </a:pPr>
            <a:r>
              <a:rPr lang="en-US" dirty="0"/>
              <a:t> Assumption – Independent Variables are not correlated, hence the name</a:t>
            </a:r>
          </a:p>
          <a:p>
            <a:pPr>
              <a:buFont typeface="Wingdings" panose="05000000000000000000" pitchFamily="2" charset="2"/>
              <a:buChar char="Ø"/>
            </a:pPr>
            <a:r>
              <a:rPr lang="en-US" dirty="0"/>
              <a:t> Doesn’t care about distribution (except Gaussian NB), skewness, bias in data</a:t>
            </a:r>
          </a:p>
        </p:txBody>
      </p:sp>
    </p:spTree>
    <p:extLst>
      <p:ext uri="{BB962C8B-B14F-4D97-AF65-F5344CB8AC3E}">
        <p14:creationId xmlns:p14="http://schemas.microsoft.com/office/powerpoint/2010/main" val="22924636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7015" t="38894" r="45373" b="24963"/>
          <a:stretch/>
        </p:blipFill>
        <p:spPr>
          <a:xfrm>
            <a:off x="2175453" y="2565779"/>
            <a:ext cx="6722887" cy="3632180"/>
          </a:xfrm>
          <a:prstGeom prst="rect">
            <a:avLst/>
          </a:prstGeom>
        </p:spPr>
      </p:pic>
    </p:spTree>
    <p:extLst>
      <p:ext uri="{BB962C8B-B14F-4D97-AF65-F5344CB8AC3E}">
        <p14:creationId xmlns:p14="http://schemas.microsoft.com/office/powerpoint/2010/main" val="19681821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6231" t="36339" r="39440" b="29342"/>
          <a:stretch/>
        </p:blipFill>
        <p:spPr>
          <a:xfrm>
            <a:off x="1097280" y="2320119"/>
            <a:ext cx="8810484" cy="3835021"/>
          </a:xfrm>
          <a:prstGeom prst="rect">
            <a:avLst/>
          </a:prstGeom>
        </p:spPr>
      </p:pic>
    </p:spTree>
    <p:extLst>
      <p:ext uri="{BB962C8B-B14F-4D97-AF65-F5344CB8AC3E}">
        <p14:creationId xmlns:p14="http://schemas.microsoft.com/office/powerpoint/2010/main" val="7758870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6791" t="38044" r="39329" b="29144"/>
          <a:stretch/>
        </p:blipFill>
        <p:spPr>
          <a:xfrm>
            <a:off x="1433014" y="2402006"/>
            <a:ext cx="8993875" cy="3781126"/>
          </a:xfrm>
          <a:prstGeom prst="rect">
            <a:avLst/>
          </a:prstGeom>
        </p:spPr>
      </p:pic>
    </p:spTree>
    <p:extLst>
      <p:ext uri="{BB962C8B-B14F-4D97-AF65-F5344CB8AC3E}">
        <p14:creationId xmlns:p14="http://schemas.microsoft.com/office/powerpoint/2010/main" val="25953560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7015" t="37938" r="40672" b="31135"/>
          <a:stretch/>
        </p:blipFill>
        <p:spPr>
          <a:xfrm>
            <a:off x="1097280" y="2552131"/>
            <a:ext cx="9043007" cy="3716125"/>
          </a:xfrm>
          <a:prstGeom prst="rect">
            <a:avLst/>
          </a:prstGeom>
        </p:spPr>
      </p:pic>
    </p:spTree>
    <p:extLst>
      <p:ext uri="{BB962C8B-B14F-4D97-AF65-F5344CB8AC3E}">
        <p14:creationId xmlns:p14="http://schemas.microsoft.com/office/powerpoint/2010/main" val="17489424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6231" t="37407" r="42463" b="28746"/>
          <a:stretch/>
        </p:blipFill>
        <p:spPr>
          <a:xfrm>
            <a:off x="1255592" y="1869744"/>
            <a:ext cx="9498844" cy="4376159"/>
          </a:xfrm>
          <a:prstGeom prst="rect">
            <a:avLst/>
          </a:prstGeom>
        </p:spPr>
      </p:pic>
    </p:spTree>
    <p:extLst>
      <p:ext uri="{BB962C8B-B14F-4D97-AF65-F5344CB8AC3E}">
        <p14:creationId xmlns:p14="http://schemas.microsoft.com/office/powerpoint/2010/main" val="773879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6120" t="37805" r="42911" b="28348"/>
          <a:stretch/>
        </p:blipFill>
        <p:spPr>
          <a:xfrm>
            <a:off x="1241947" y="2006222"/>
            <a:ext cx="9212238" cy="4278908"/>
          </a:xfrm>
          <a:prstGeom prst="rect">
            <a:avLst/>
          </a:prstGeom>
        </p:spPr>
      </p:pic>
    </p:spTree>
    <p:extLst>
      <p:ext uri="{BB962C8B-B14F-4D97-AF65-F5344CB8AC3E}">
        <p14:creationId xmlns:p14="http://schemas.microsoft.com/office/powerpoint/2010/main" val="41197595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6567" t="37606" r="44366" b="28348"/>
          <a:stretch/>
        </p:blipFill>
        <p:spPr>
          <a:xfrm>
            <a:off x="1255593" y="1992574"/>
            <a:ext cx="8761864" cy="4293062"/>
          </a:xfrm>
          <a:prstGeom prst="rect">
            <a:avLst/>
          </a:prstGeom>
        </p:spPr>
      </p:pic>
    </p:spTree>
    <p:extLst>
      <p:ext uri="{BB962C8B-B14F-4D97-AF65-F5344CB8AC3E}">
        <p14:creationId xmlns:p14="http://schemas.microsoft.com/office/powerpoint/2010/main" val="953917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6791" t="37407" r="44589" b="28347"/>
          <a:stretch/>
        </p:blipFill>
        <p:spPr>
          <a:xfrm>
            <a:off x="1418001" y="1924335"/>
            <a:ext cx="8804171" cy="4389326"/>
          </a:xfrm>
          <a:prstGeom prst="rect">
            <a:avLst/>
          </a:prstGeom>
        </p:spPr>
      </p:pic>
    </p:spTree>
    <p:extLst>
      <p:ext uri="{BB962C8B-B14F-4D97-AF65-F5344CB8AC3E}">
        <p14:creationId xmlns:p14="http://schemas.microsoft.com/office/powerpoint/2010/main" val="26920365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pic>
        <p:nvPicPr>
          <p:cNvPr id="3" name="Picture 2"/>
          <p:cNvPicPr>
            <a:picLocks noChangeAspect="1"/>
          </p:cNvPicPr>
          <p:nvPr/>
        </p:nvPicPr>
        <p:blipFill rotWithShape="1">
          <a:blip r:embed="rId2"/>
          <a:srcRect l="16007" t="38004" r="43806" b="28547"/>
          <a:stretch/>
        </p:blipFill>
        <p:spPr>
          <a:xfrm>
            <a:off x="1097280" y="1965279"/>
            <a:ext cx="9056654" cy="4238212"/>
          </a:xfrm>
          <a:prstGeom prst="rect">
            <a:avLst/>
          </a:prstGeom>
        </p:spPr>
      </p:pic>
    </p:spTree>
    <p:extLst>
      <p:ext uri="{BB962C8B-B14F-4D97-AF65-F5344CB8AC3E}">
        <p14:creationId xmlns:p14="http://schemas.microsoft.com/office/powerpoint/2010/main" val="2882053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Another try</a:t>
            </a:r>
          </a:p>
        </p:txBody>
      </p:sp>
      <p:grpSp>
        <p:nvGrpSpPr>
          <p:cNvPr id="6" name="Group 5"/>
          <p:cNvGrpSpPr/>
          <p:nvPr/>
        </p:nvGrpSpPr>
        <p:grpSpPr>
          <a:xfrm>
            <a:off x="2415654" y="1842447"/>
            <a:ext cx="7137780" cy="4373980"/>
            <a:chOff x="2415654" y="1842447"/>
            <a:chExt cx="7137780" cy="4373980"/>
          </a:xfrm>
        </p:grpSpPr>
        <p:pic>
          <p:nvPicPr>
            <p:cNvPr id="3" name="Picture 2"/>
            <p:cNvPicPr>
              <a:picLocks noChangeAspect="1"/>
            </p:cNvPicPr>
            <p:nvPr/>
          </p:nvPicPr>
          <p:blipFill rotWithShape="1">
            <a:blip r:embed="rId2"/>
            <a:srcRect l="18950" t="38203" r="52060" b="28746"/>
            <a:stretch/>
          </p:blipFill>
          <p:spPr>
            <a:xfrm>
              <a:off x="2415654" y="1842447"/>
              <a:ext cx="6823882" cy="4373980"/>
            </a:xfrm>
            <a:prstGeom prst="rect">
              <a:avLst/>
            </a:prstGeom>
          </p:spPr>
        </p:pic>
        <p:sp>
          <p:nvSpPr>
            <p:cNvPr id="4" name="Rectangle 3"/>
            <p:cNvSpPr/>
            <p:nvPr/>
          </p:nvSpPr>
          <p:spPr>
            <a:xfrm>
              <a:off x="9089409" y="1842447"/>
              <a:ext cx="382137" cy="600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171297" y="1947534"/>
              <a:ext cx="382137" cy="600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87497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087" y="1830371"/>
            <a:ext cx="5344878" cy="4403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70931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a:t>A Cautionary Example</a:t>
            </a:r>
          </a:p>
        </p:txBody>
      </p:sp>
      <p:sp>
        <p:nvSpPr>
          <p:cNvPr id="33796" name="Rectangle 4"/>
          <p:cNvSpPr>
            <a:spLocks noChangeArrowheads="1"/>
          </p:cNvSpPr>
          <p:nvPr/>
        </p:nvSpPr>
        <p:spPr bwMode="auto">
          <a:xfrm>
            <a:off x="1590675" y="2863850"/>
            <a:ext cx="91440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en-US"/>
          </a:p>
        </p:txBody>
      </p:sp>
      <p:sp>
        <p:nvSpPr>
          <p:cNvPr id="33799" name="Rectangle 7"/>
          <p:cNvSpPr>
            <a:spLocks noChangeArrowheads="1"/>
          </p:cNvSpPr>
          <p:nvPr/>
        </p:nvSpPr>
        <p:spPr bwMode="auto">
          <a:xfrm>
            <a:off x="1274763" y="2874963"/>
            <a:ext cx="914400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en-US"/>
          </a:p>
        </p:txBody>
      </p:sp>
      <p:sp>
        <p:nvSpPr>
          <p:cNvPr id="33802" name="Rectangle 10"/>
          <p:cNvSpPr>
            <a:spLocks noChangeArrowheads="1"/>
          </p:cNvSpPr>
          <p:nvPr/>
        </p:nvSpPr>
        <p:spPr bwMode="auto">
          <a:xfrm>
            <a:off x="1423988" y="2835275"/>
            <a:ext cx="914400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en-US"/>
          </a:p>
        </p:txBody>
      </p:sp>
      <p:sp>
        <p:nvSpPr>
          <p:cNvPr id="33805" name="Rectangle 13"/>
          <p:cNvSpPr>
            <a:spLocks noChangeArrowheads="1"/>
          </p:cNvSpPr>
          <p:nvPr/>
        </p:nvSpPr>
        <p:spPr bwMode="auto">
          <a:xfrm>
            <a:off x="936625" y="2908300"/>
            <a:ext cx="91440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en-US"/>
          </a:p>
        </p:txBody>
      </p:sp>
      <p:grpSp>
        <p:nvGrpSpPr>
          <p:cNvPr id="33808" name="Group 16"/>
          <p:cNvGrpSpPr>
            <a:grpSpLocks/>
          </p:cNvGrpSpPr>
          <p:nvPr/>
        </p:nvGrpSpPr>
        <p:grpSpPr bwMode="auto">
          <a:xfrm>
            <a:off x="3733800" y="1828800"/>
            <a:ext cx="4724400" cy="2743200"/>
            <a:chOff x="384" y="1104"/>
            <a:chExt cx="4368" cy="2792"/>
          </a:xfrm>
        </p:grpSpPr>
        <p:pic>
          <p:nvPicPr>
            <p:cNvPr id="33798" name="Picture 6" descr="MBT 104 Centurion">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1104"/>
              <a:ext cx="2112" cy="1372"/>
            </a:xfrm>
            <a:prstGeom prst="rect">
              <a:avLst/>
            </a:prstGeom>
            <a:noFill/>
            <a:extLst>
              <a:ext uri="{909E8E84-426E-40DD-AFC4-6F175D3DCCD1}">
                <a14:hiddenFill xmlns:a14="http://schemas.microsoft.com/office/drawing/2010/main">
                  <a:solidFill>
                    <a:srgbClr val="FFFFFF"/>
                  </a:solidFill>
                </a14:hiddenFill>
              </a:ext>
            </a:extLst>
          </p:spPr>
        </p:pic>
        <p:pic>
          <p:nvPicPr>
            <p:cNvPr id="33801" name="Picture 9" descr="MBT 121 Leopard 2A4">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 y="2448"/>
              <a:ext cx="2256" cy="1434"/>
            </a:xfrm>
            <a:prstGeom prst="rect">
              <a:avLst/>
            </a:prstGeom>
            <a:noFill/>
            <a:extLst>
              <a:ext uri="{909E8E84-426E-40DD-AFC4-6F175D3DCCD1}">
                <a14:hiddenFill xmlns:a14="http://schemas.microsoft.com/office/drawing/2010/main">
                  <a:solidFill>
                    <a:srgbClr val="FFFFFF"/>
                  </a:solidFill>
                </a14:hiddenFill>
              </a:ext>
            </a:extLst>
          </p:spPr>
        </p:pic>
        <p:pic>
          <p:nvPicPr>
            <p:cNvPr id="33804" name="Picture 12" descr="MBT 103C S-Tank">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 y="2448"/>
              <a:ext cx="2112" cy="1448"/>
            </a:xfrm>
            <a:prstGeom prst="rect">
              <a:avLst/>
            </a:prstGeom>
            <a:noFill/>
            <a:extLst>
              <a:ext uri="{909E8E84-426E-40DD-AFC4-6F175D3DCCD1}">
                <a14:hiddenFill xmlns:a14="http://schemas.microsoft.com/office/drawing/2010/main">
                  <a:solidFill>
                    <a:srgbClr val="FFFFFF"/>
                  </a:solidFill>
                </a14:hiddenFill>
              </a:ext>
            </a:extLst>
          </p:spPr>
        </p:pic>
        <p:pic>
          <p:nvPicPr>
            <p:cNvPr id="33807" name="Picture 15" descr="MBT 122 Leopard 2S">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96" y="1104"/>
              <a:ext cx="2256" cy="1340"/>
            </a:xfrm>
            <a:prstGeom prst="rect">
              <a:avLst/>
            </a:prstGeom>
            <a:noFill/>
            <a:extLst>
              <a:ext uri="{909E8E84-426E-40DD-AFC4-6F175D3DCCD1}">
                <a14:hiddenFill xmlns:a14="http://schemas.microsoft.com/office/drawing/2010/main">
                  <a:solidFill>
                    <a:srgbClr val="FFFFFF"/>
                  </a:solidFill>
                </a14:hiddenFill>
              </a:ext>
            </a:extLst>
          </p:spPr>
        </p:pic>
      </p:grpSp>
      <p:sp>
        <p:nvSpPr>
          <p:cNvPr id="33809" name="Text Box 17"/>
          <p:cNvSpPr txBox="1">
            <a:spLocks noChangeArrowheads="1"/>
          </p:cNvSpPr>
          <p:nvPr/>
        </p:nvSpPr>
        <p:spPr bwMode="auto">
          <a:xfrm>
            <a:off x="372238" y="4679554"/>
            <a:ext cx="6723123"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dirty="0">
                <a:solidFill>
                  <a:srgbClr val="FF0000"/>
                </a:solidFill>
              </a:rPr>
              <a:t>Image classification of tanks. </a:t>
            </a:r>
            <a:r>
              <a:rPr lang="en-US" altLang="en-US" dirty="0" err="1">
                <a:solidFill>
                  <a:srgbClr val="FF0000"/>
                </a:solidFill>
              </a:rPr>
              <a:t>Autofire</a:t>
            </a:r>
            <a:r>
              <a:rPr lang="en-US" altLang="en-US" dirty="0">
                <a:solidFill>
                  <a:srgbClr val="FF0000"/>
                </a:solidFill>
              </a:rPr>
              <a:t> when an enemy tank is spotted.</a:t>
            </a:r>
          </a:p>
          <a:p>
            <a:r>
              <a:rPr lang="en-US" altLang="en-US" dirty="0"/>
              <a:t>Input data: Photos of own and enemy tanks.</a:t>
            </a:r>
          </a:p>
          <a:p>
            <a:r>
              <a:rPr lang="en-US" altLang="en-US" dirty="0"/>
              <a:t>Worked really good with the training set used.</a:t>
            </a:r>
          </a:p>
          <a:p>
            <a:r>
              <a:rPr lang="en-US" altLang="en-US" dirty="0"/>
              <a:t>In reality it failed completely.</a:t>
            </a:r>
          </a:p>
        </p:txBody>
      </p:sp>
      <p:sp>
        <p:nvSpPr>
          <p:cNvPr id="33810" name="Text Box 18"/>
          <p:cNvSpPr txBox="1">
            <a:spLocks noChangeArrowheads="1"/>
          </p:cNvSpPr>
          <p:nvPr/>
        </p:nvSpPr>
        <p:spPr bwMode="auto">
          <a:xfrm>
            <a:off x="4885833" y="5637001"/>
            <a:ext cx="7306167"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dirty="0"/>
              <a:t>Reason: All enemy tank photos taken in the morning. All own tanks in dawn.</a:t>
            </a:r>
          </a:p>
          <a:p>
            <a:r>
              <a:rPr lang="en-US" altLang="en-US" dirty="0"/>
              <a:t>The classifier couldn’t recognize dusk from dawn!!!!</a:t>
            </a:r>
          </a:p>
        </p:txBody>
      </p:sp>
    </p:spTree>
    <p:extLst>
      <p:ext uri="{BB962C8B-B14F-4D97-AF65-F5344CB8AC3E}">
        <p14:creationId xmlns:p14="http://schemas.microsoft.com/office/powerpoint/2010/main" val="386019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810"/>
                                        </p:tgtEl>
                                        <p:attrNameLst>
                                          <p:attrName>style.visibility</p:attrName>
                                        </p:attrNameLst>
                                      </p:cBhvr>
                                      <p:to>
                                        <p:strVal val="visible"/>
                                      </p:to>
                                    </p:set>
                                    <p:animEffect transition="in" filter="fade">
                                      <p:cBhvr>
                                        <p:cTn id="7" dur="1000"/>
                                        <p:tgtEl>
                                          <p:spTgt spid="33810"/>
                                        </p:tgtEl>
                                      </p:cBhvr>
                                    </p:animEffect>
                                    <p:anim calcmode="lin" valueType="num">
                                      <p:cBhvr>
                                        <p:cTn id="8" dur="1000" fill="hold"/>
                                        <p:tgtEl>
                                          <p:spTgt spid="33810"/>
                                        </p:tgtEl>
                                        <p:attrNameLst>
                                          <p:attrName>ppt_x</p:attrName>
                                        </p:attrNameLst>
                                      </p:cBhvr>
                                      <p:tavLst>
                                        <p:tav tm="0">
                                          <p:val>
                                            <p:strVal val="#ppt_x"/>
                                          </p:val>
                                        </p:tav>
                                        <p:tav tm="100000">
                                          <p:val>
                                            <p:strVal val="#ppt_x"/>
                                          </p:val>
                                        </p:tav>
                                      </p:tavLst>
                                    </p:anim>
                                    <p:anim calcmode="lin" valueType="num">
                                      <p:cBhvr>
                                        <p:cTn id="9" dur="1000" fill="hold"/>
                                        <p:tgtEl>
                                          <p:spTgt spid="338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1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to tune SVM</a:t>
            </a:r>
          </a:p>
        </p:txBody>
      </p:sp>
      <p:sp>
        <p:nvSpPr>
          <p:cNvPr id="3" name="Content Placeholder 2"/>
          <p:cNvSpPr>
            <a:spLocks noGrp="1"/>
          </p:cNvSpPr>
          <p:nvPr>
            <p:ph idx="1"/>
          </p:nvPr>
        </p:nvSpPr>
        <p:spPr>
          <a:xfrm>
            <a:off x="1097280" y="1845733"/>
            <a:ext cx="10058400" cy="4377645"/>
          </a:xfrm>
        </p:spPr>
        <p:txBody>
          <a:bodyPr>
            <a:normAutofit fontScale="92500" lnSpcReduction="10000"/>
          </a:bodyPr>
          <a:lstStyle/>
          <a:p>
            <a:pPr>
              <a:buFont typeface="Wingdings" panose="05000000000000000000" pitchFamily="2" charset="2"/>
              <a:buChar char="Ø"/>
            </a:pPr>
            <a:r>
              <a:rPr lang="en-US" dirty="0"/>
              <a:t> </a:t>
            </a:r>
            <a:r>
              <a:rPr lang="en-US" b="1" dirty="0"/>
              <a:t>Kernel</a:t>
            </a:r>
            <a:r>
              <a:rPr lang="en-US" dirty="0"/>
              <a:t>: The main function of the kernel is to transform the given dataset input data into the required form. There are various types of functions such as linear, polynomial, and radial basis function (RBF). Polynomial and RBF are useful for non-linear hyperplane. </a:t>
            </a:r>
          </a:p>
          <a:p>
            <a:pPr>
              <a:buFont typeface="Wingdings" panose="05000000000000000000" pitchFamily="2" charset="2"/>
              <a:buChar char="Ø"/>
            </a:pPr>
            <a:endParaRPr lang="en-US" dirty="0"/>
          </a:p>
          <a:p>
            <a:pPr>
              <a:buFont typeface="Wingdings" panose="05000000000000000000" pitchFamily="2" charset="2"/>
              <a:buChar char="Ø"/>
            </a:pPr>
            <a:r>
              <a:rPr lang="en-US" dirty="0"/>
              <a:t> </a:t>
            </a:r>
            <a:r>
              <a:rPr lang="en-US" b="1" dirty="0"/>
              <a:t>Regularization</a:t>
            </a:r>
            <a:r>
              <a:rPr lang="en-US" dirty="0"/>
              <a:t>: Regularization parameter in python's </a:t>
            </a:r>
            <a:r>
              <a:rPr lang="en-US" dirty="0" err="1"/>
              <a:t>Scikit</a:t>
            </a:r>
            <a:r>
              <a:rPr lang="en-US" dirty="0"/>
              <a:t>-learn C parameter used to maintain regularization. Here C is the penalty parameter, which represents misclassification or error term. The misclassification or error term tells the SVM optimization how much error is bearable. This is how you can control the trade-off between decision boundary and misclassification term. A smaller value of C creates a small-margin hyperplane and a larger value of C creates a larger-margin hyperplane.</a:t>
            </a:r>
          </a:p>
          <a:p>
            <a:pPr>
              <a:buFont typeface="Wingdings" panose="05000000000000000000" pitchFamily="2" charset="2"/>
              <a:buChar char="Ø"/>
            </a:pPr>
            <a:endParaRPr lang="en-US" dirty="0"/>
          </a:p>
          <a:p>
            <a:pPr>
              <a:buFont typeface="Wingdings" panose="05000000000000000000" pitchFamily="2" charset="2"/>
              <a:buChar char="Ø"/>
            </a:pPr>
            <a:r>
              <a:rPr lang="en-US" dirty="0"/>
              <a:t> </a:t>
            </a:r>
            <a:r>
              <a:rPr lang="en-US" b="1" dirty="0"/>
              <a:t>Gamma</a:t>
            </a:r>
            <a:r>
              <a:rPr lang="en-US" dirty="0"/>
              <a:t>: A lower value of Gamma will loosely fit the training dataset, whereas a higher value of gamma will exactly fit the training dataset, which causes over-fitting. In other words, you can say a low value of gamma considers only nearby points in calculating the separation line, while the a value of gamma considers all the data points in the calculation of the separation line.</a:t>
            </a:r>
          </a:p>
        </p:txBody>
      </p:sp>
    </p:spTree>
    <p:extLst>
      <p:ext uri="{BB962C8B-B14F-4D97-AF65-F5344CB8AC3E}">
        <p14:creationId xmlns:p14="http://schemas.microsoft.com/office/powerpoint/2010/main" val="33043348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Results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F1 score should be as close to 1 as possible</a:t>
            </a:r>
          </a:p>
          <a:p>
            <a:pPr>
              <a:buFont typeface="Wingdings" panose="05000000000000000000" pitchFamily="2" charset="2"/>
              <a:buChar char="Ø"/>
            </a:pPr>
            <a:r>
              <a:rPr lang="en-US"/>
              <a:t> Precision </a:t>
            </a:r>
            <a:r>
              <a:rPr lang="en-US" dirty="0"/>
              <a:t>and Recall</a:t>
            </a:r>
          </a:p>
          <a:p>
            <a:pPr>
              <a:buFont typeface="Wingdings" panose="05000000000000000000" pitchFamily="2" charset="2"/>
              <a:buChar char="Ø"/>
            </a:pPr>
            <a:r>
              <a:rPr lang="en-US" dirty="0"/>
              <a:t> Accuracy via confusion matrix</a:t>
            </a:r>
          </a:p>
        </p:txBody>
      </p:sp>
    </p:spTree>
    <p:extLst>
      <p:ext uri="{BB962C8B-B14F-4D97-AF65-F5344CB8AC3E}">
        <p14:creationId xmlns:p14="http://schemas.microsoft.com/office/powerpoint/2010/main" val="27702526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 on</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a:t>
            </a:r>
            <a:r>
              <a:rPr lang="en-US" dirty="0">
                <a:hlinkClick r:id="rId2"/>
              </a:rPr>
              <a:t>https://www.datacamp.com/community/tutorials/svm-classification-scikit-learn-python</a:t>
            </a: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a:t>
            </a:r>
            <a:r>
              <a:rPr lang="en-US" dirty="0">
                <a:hlinkClick r:id="rId3"/>
              </a:rPr>
              <a:t>https://www.kaggle.com/halien/simple-image-classifer-with-svm</a:t>
            </a: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a:t>
            </a:r>
            <a:r>
              <a:rPr lang="en-US" dirty="0">
                <a:hlinkClick r:id="rId4"/>
              </a:rPr>
              <a:t>https://github.com/whimian/SVM-Image-Classification</a:t>
            </a: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a:t>
            </a:r>
            <a:r>
              <a:rPr lang="en-US" dirty="0">
                <a:hlinkClick r:id="rId5"/>
              </a:rPr>
              <a:t>https://kapernikov.com/tutorial-image-classification-with-scikit-learn/</a:t>
            </a:r>
            <a:endParaRPr lang="en-US" dirty="0"/>
          </a:p>
        </p:txBody>
      </p:sp>
    </p:spTree>
    <p:extLst>
      <p:ext uri="{BB962C8B-B14F-4D97-AF65-F5344CB8AC3E}">
        <p14:creationId xmlns:p14="http://schemas.microsoft.com/office/powerpoint/2010/main" val="2104791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72956"/>
            <a:ext cx="10058400" cy="1450757"/>
          </a:xfrm>
        </p:spPr>
        <p:txBody>
          <a:bodyPr/>
          <a:lstStyle/>
          <a:p>
            <a:r>
              <a:rPr lang="en-US" dirty="0"/>
              <a:t>Questions?</a:t>
            </a:r>
          </a:p>
        </p:txBody>
      </p:sp>
      <p:sp>
        <p:nvSpPr>
          <p:cNvPr id="3" name="Content Placeholder 2"/>
          <p:cNvSpPr>
            <a:spLocks noGrp="1"/>
          </p:cNvSpPr>
          <p:nvPr>
            <p:ph idx="1"/>
          </p:nvPr>
        </p:nvSpPr>
        <p:spPr/>
        <p:txBody>
          <a:bodyPr>
            <a:normAutofit/>
          </a:bodyPr>
          <a:lstStyle/>
          <a:p>
            <a:pPr algn="ctr"/>
            <a:endParaRPr lang="en-US" sz="3200" b="1" dirty="0">
              <a:solidFill>
                <a:srgbClr val="FF0000"/>
              </a:solidFill>
            </a:endParaRPr>
          </a:p>
          <a:p>
            <a:pPr algn="ctr"/>
            <a:endParaRPr lang="en-US" sz="3200" b="1" dirty="0">
              <a:solidFill>
                <a:srgbClr val="FF0000"/>
              </a:solidFill>
            </a:endParaRPr>
          </a:p>
          <a:p>
            <a:pPr algn="ctr"/>
            <a:endParaRPr lang="en-US" sz="3200" b="1" dirty="0">
              <a:solidFill>
                <a:srgbClr val="FF0000"/>
              </a:solidFill>
            </a:endParaRPr>
          </a:p>
          <a:p>
            <a:pPr algn="ctr"/>
            <a:r>
              <a:rPr lang="en-US" sz="3200" b="1" dirty="0">
                <a:solidFill>
                  <a:srgbClr val="FF0000"/>
                </a:solidFill>
              </a:rPr>
              <a:t>Thank you!</a:t>
            </a:r>
          </a:p>
        </p:txBody>
      </p:sp>
    </p:spTree>
    <p:extLst>
      <p:ext uri="{BB962C8B-B14F-4D97-AF65-F5344CB8AC3E}">
        <p14:creationId xmlns:p14="http://schemas.microsoft.com/office/powerpoint/2010/main" val="157665851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292</TotalTime>
  <Words>2112</Words>
  <Application>Microsoft Office PowerPoint</Application>
  <PresentationFormat>Widescreen</PresentationFormat>
  <Paragraphs>241</Paragraphs>
  <Slides>94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94</vt:i4>
      </vt:variant>
    </vt:vector>
  </HeadingPairs>
  <TitlesOfParts>
    <vt:vector size="99" baseType="lpstr">
      <vt:lpstr>Calibri</vt:lpstr>
      <vt:lpstr>Calibri Light</vt:lpstr>
      <vt:lpstr>Tahoma</vt:lpstr>
      <vt:lpstr>Wingdings</vt:lpstr>
      <vt:lpstr>Retrospect</vt:lpstr>
      <vt:lpstr>Naïve Bayes &amp; SVM</vt:lpstr>
      <vt:lpstr>Bayes’ Theorem</vt:lpstr>
      <vt:lpstr>Bayes’ Theorem</vt:lpstr>
      <vt:lpstr>Example</vt:lpstr>
      <vt:lpstr>Example</vt:lpstr>
      <vt:lpstr>Example</vt:lpstr>
      <vt:lpstr>Summary</vt:lpstr>
      <vt:lpstr>Naïve Bayes</vt:lpstr>
      <vt:lpstr>Example</vt:lpstr>
      <vt:lpstr>Learning Phase</vt:lpstr>
      <vt:lpstr>Testing Phase</vt:lpstr>
      <vt:lpstr>MAP Rule</vt:lpstr>
      <vt:lpstr>The Zero Frequency Problem</vt:lpstr>
      <vt:lpstr>Types of NB</vt:lpstr>
      <vt:lpstr>Advantages</vt:lpstr>
      <vt:lpstr>Applications</vt:lpstr>
      <vt:lpstr>Text Classification</vt:lpstr>
      <vt:lpstr>Examples of Text Classification</vt:lpstr>
      <vt:lpstr>Naïve Bayes Approach</vt:lpstr>
      <vt:lpstr>Representing Text: List of Words</vt:lpstr>
      <vt:lpstr>Text Classification</vt:lpstr>
      <vt:lpstr>Example</vt:lpstr>
      <vt:lpstr>Example</vt:lpstr>
      <vt:lpstr>Naïve Bayes Results</vt:lpstr>
      <vt:lpstr>Tips to improve NB model</vt:lpstr>
      <vt:lpstr>Hands on</vt:lpstr>
      <vt:lpstr>Good to know…</vt:lpstr>
      <vt:lpstr>Support Vector Machines</vt:lpstr>
      <vt:lpstr>Support Vector Machines</vt:lpstr>
      <vt:lpstr>Support Vector Machines</vt:lpstr>
      <vt:lpstr>Support Vector Machines</vt:lpstr>
      <vt:lpstr>Support Vector Machines</vt:lpstr>
      <vt:lpstr>Support Vector Machines</vt:lpstr>
      <vt:lpstr>Support Vector Machines</vt:lpstr>
      <vt:lpstr>Support Vector Machines</vt:lpstr>
      <vt:lpstr>Support Vector Machines</vt:lpstr>
      <vt:lpstr>Hard Margin Vs. Soft Margin</vt:lpstr>
      <vt:lpstr>Hard Margin Vs. Soft Margin</vt:lpstr>
      <vt:lpstr>Kernels</vt:lpstr>
      <vt:lpstr>Kernels</vt:lpstr>
      <vt:lpstr>Kernels</vt:lpstr>
      <vt:lpstr>Kernels</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SVM – Another try</vt:lpstr>
      <vt:lpstr>A Cautionary Example</vt:lpstr>
      <vt:lpstr>Tips to tune SVM</vt:lpstr>
      <vt:lpstr>SVM Results</vt:lpstr>
      <vt:lpstr>Hands 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Naïve Bayes &amp; SVM</dc:title>
  <dc:creator>This Pc</dc:creator>
  <cp:lastModifiedBy>User</cp:lastModifiedBy>
  <cp:revision>53</cp:revision>
  <dcterms:created xsi:type="dcterms:W3CDTF">2020-08-20T04:05:22Z</dcterms:created>
  <dcterms:modified xsi:type="dcterms:W3CDTF">2021-01-29T17:47:39Z</dcterms:modified>
</cp:coreProperties>
</file>